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192" r:id="rId2"/>
    <p:sldId id="1341" r:id="rId3"/>
    <p:sldId id="1758" r:id="rId4"/>
    <p:sldId id="1759" r:id="rId5"/>
    <p:sldId id="1760" r:id="rId6"/>
    <p:sldId id="1767" r:id="rId7"/>
    <p:sldId id="1761" r:id="rId8"/>
    <p:sldId id="1762" r:id="rId9"/>
    <p:sldId id="1768" r:id="rId10"/>
    <p:sldId id="1763" r:id="rId11"/>
    <p:sldId id="256" r:id="rId12"/>
    <p:sldId id="1769" r:id="rId13"/>
    <p:sldId id="1770" r:id="rId14"/>
    <p:sldId id="1268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85710-527B-4153-923D-866800389582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06C9B-6996-441C-8737-182BFAB2B6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19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19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 recentes mudanças regulatórias, ou você muda a forma de trabalhar com seus recebíveis ou não terá mais como legitimar suas garantias!</a:t>
            </a:r>
            <a:endParaRPr lang="pt-BR" b="0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AA8A-26B8-49D1-B67E-3EA59639086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467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 recentes mudanças regulatórias, ou você muda a forma de trabalhar com seus recebíveis ou não terá mais como legitimar suas garantias!</a:t>
            </a:r>
            <a:endParaRPr lang="pt-BR" b="0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AA8A-26B8-49D1-B67E-3EA59639086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769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809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9E85B-05E9-4FDF-BE46-AB2AEEF167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91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9E85B-05E9-4FDF-BE46-AB2AEEF167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35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461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pt-BR" dirty="0"/>
              <a:t>Com recentes mudanças regulatórias, ou você muda a forma de trabalhar com seus recebíveis ou não terá mais como legitimar suas garantias!</a:t>
            </a:r>
            <a:endParaRPr lang="pt-BR" b="0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1AA8A-26B8-49D1-B67E-3EA59639086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144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D1544D-F39A-4F55-BC21-9BE909A9BAC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894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9C094-5B9C-4A41-91E1-572B0307A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743A5C-D574-49C5-A63F-C455B45F5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7C2CA5-1C93-40F6-B738-BF096311D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FA9-3BFE-430D-A09D-155593D3A5BE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E18245-AD5F-49D4-A3FB-83B57DD5C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C6D69A-050B-4EC5-A9DB-85C7FBCE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DBE0-10B0-451E-9FD1-64C91101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202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A2B2F-88B5-4C09-B0CD-1D82D61B3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4A92CEA-5BE5-4EF0-A5E6-EFBD55DC5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43AE43-5F45-4BD7-AB78-E8B397BF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FA9-3BFE-430D-A09D-155593D3A5BE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54F787-0FD6-4023-9216-AB1E3937A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393B0C-D2E0-47F8-BF6F-AD542A58E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DBE0-10B0-451E-9FD1-64C91101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23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F71A01-6A62-44F7-BF82-0818C2B979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B00917-CA00-4A07-99BE-E69646E07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6C0532-7EFF-40D8-BA9E-1AC184093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FA9-3BFE-430D-A09D-155593D3A5BE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72CAE3-8AAD-4118-B193-DAA208786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68EE5E-A0A5-45A2-B5FA-EC7F02DF0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DBE0-10B0-451E-9FD1-64C91101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69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570172" cy="6858000"/>
          </a:xfrm>
          <a:custGeom>
            <a:avLst/>
            <a:gdLst>
              <a:gd name="connsiteX0" fmla="*/ 0 w 4325820"/>
              <a:gd name="connsiteY0" fmla="*/ 0 h 6858000"/>
              <a:gd name="connsiteX1" fmla="*/ 4325820 w 4325820"/>
              <a:gd name="connsiteY1" fmla="*/ 0 h 6858000"/>
              <a:gd name="connsiteX2" fmla="*/ 4325820 w 4325820"/>
              <a:gd name="connsiteY2" fmla="*/ 6858000 h 6858000"/>
              <a:gd name="connsiteX3" fmla="*/ 0 w 4325820"/>
              <a:gd name="connsiteY3" fmla="*/ 6858000 h 6858000"/>
              <a:gd name="connsiteX4" fmla="*/ 0 w 4325820"/>
              <a:gd name="connsiteY4" fmla="*/ 0 h 6858000"/>
              <a:gd name="connsiteX0" fmla="*/ 0 w 4325820"/>
              <a:gd name="connsiteY0" fmla="*/ 12879 h 6870879"/>
              <a:gd name="connsiteX1" fmla="*/ 1865955 w 4325820"/>
              <a:gd name="connsiteY1" fmla="*/ 0 h 6870879"/>
              <a:gd name="connsiteX2" fmla="*/ 4325820 w 4325820"/>
              <a:gd name="connsiteY2" fmla="*/ 6870879 h 6870879"/>
              <a:gd name="connsiteX3" fmla="*/ 0 w 4325820"/>
              <a:gd name="connsiteY3" fmla="*/ 6870879 h 6870879"/>
              <a:gd name="connsiteX4" fmla="*/ 0 w 4325820"/>
              <a:gd name="connsiteY4" fmla="*/ 12879 h 6870879"/>
              <a:gd name="connsiteX0" fmla="*/ 0 w 4325820"/>
              <a:gd name="connsiteY0" fmla="*/ 0 h 6858000"/>
              <a:gd name="connsiteX1" fmla="*/ 1865955 w 4325820"/>
              <a:gd name="connsiteY1" fmla="*/ 0 h 6858000"/>
              <a:gd name="connsiteX2" fmla="*/ 4325820 w 4325820"/>
              <a:gd name="connsiteY2" fmla="*/ 6858000 h 6858000"/>
              <a:gd name="connsiteX3" fmla="*/ 0 w 4325820"/>
              <a:gd name="connsiteY3" fmla="*/ 6858000 h 6858000"/>
              <a:gd name="connsiteX4" fmla="*/ 0 w 4325820"/>
              <a:gd name="connsiteY4" fmla="*/ 0 h 6858000"/>
              <a:gd name="connsiteX0" fmla="*/ 0 w 4325820"/>
              <a:gd name="connsiteY0" fmla="*/ 12192 h 6870192"/>
              <a:gd name="connsiteX1" fmla="*/ 1402659 w 4325820"/>
              <a:gd name="connsiteY1" fmla="*/ 0 h 6870192"/>
              <a:gd name="connsiteX2" fmla="*/ 4325820 w 4325820"/>
              <a:gd name="connsiteY2" fmla="*/ 6870192 h 6870192"/>
              <a:gd name="connsiteX3" fmla="*/ 0 w 4325820"/>
              <a:gd name="connsiteY3" fmla="*/ 6870192 h 6870192"/>
              <a:gd name="connsiteX4" fmla="*/ 0 w 4325820"/>
              <a:gd name="connsiteY4" fmla="*/ 12192 h 6870192"/>
              <a:gd name="connsiteX0" fmla="*/ 0 w 2570172"/>
              <a:gd name="connsiteY0" fmla="*/ 12192 h 6870192"/>
              <a:gd name="connsiteX1" fmla="*/ 1402659 w 2570172"/>
              <a:gd name="connsiteY1" fmla="*/ 0 h 6870192"/>
              <a:gd name="connsiteX2" fmla="*/ 2570172 w 2570172"/>
              <a:gd name="connsiteY2" fmla="*/ 6845808 h 6870192"/>
              <a:gd name="connsiteX3" fmla="*/ 0 w 2570172"/>
              <a:gd name="connsiteY3" fmla="*/ 6870192 h 6870192"/>
              <a:gd name="connsiteX4" fmla="*/ 0 w 2570172"/>
              <a:gd name="connsiteY4" fmla="*/ 12192 h 6870192"/>
              <a:gd name="connsiteX0" fmla="*/ 0 w 2570172"/>
              <a:gd name="connsiteY0" fmla="*/ 0 h 6858000"/>
              <a:gd name="connsiteX1" fmla="*/ 1146627 w 2570172"/>
              <a:gd name="connsiteY1" fmla="*/ 0 h 6858000"/>
              <a:gd name="connsiteX2" fmla="*/ 2570172 w 2570172"/>
              <a:gd name="connsiteY2" fmla="*/ 6833616 h 6858000"/>
              <a:gd name="connsiteX3" fmla="*/ 0 w 2570172"/>
              <a:gd name="connsiteY3" fmla="*/ 6858000 h 6858000"/>
              <a:gd name="connsiteX4" fmla="*/ 0 w 25701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172" h="6858000">
                <a:moveTo>
                  <a:pt x="0" y="0"/>
                </a:moveTo>
                <a:lnTo>
                  <a:pt x="1146627" y="0"/>
                </a:lnTo>
                <a:lnTo>
                  <a:pt x="2570172" y="683361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9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9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E8CF1-3653-41FA-B34C-72B4C1D2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6356EC-F2D4-423F-BA27-9ACAFA32C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E1C506-31E6-48DB-AE78-D23CBB6C4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FA9-3BFE-430D-A09D-155593D3A5BE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F3F4A5-FA8B-4D31-9C6A-9EE1ABFCE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0D758C-6893-41E1-B045-DD6937A0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DBE0-10B0-451E-9FD1-64C91101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541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9A513-4C3F-4E00-A1FC-C0707F1ED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58745B-080F-423E-AD90-98BF1168B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DAE7EF-AF68-4133-8DC2-B78BB05C8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FA9-3BFE-430D-A09D-155593D3A5BE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09729D-1EE8-4C29-8DDA-38357A0A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464C47-58AF-49D6-8433-70EDC216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DBE0-10B0-451E-9FD1-64C91101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63FB5-40A2-476F-9BD7-344EAF5E7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FB3D20-C0D0-489E-93EB-9ADE9EC17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3961D3A-FC60-4AD0-AB33-A49BB6ACF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17D518-6A01-43EB-9A12-B2A5EE5DB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FA9-3BFE-430D-A09D-155593D3A5BE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20AED9-7B09-45C2-B1D8-8BB3E7A37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1EFD43-620C-4428-B5FC-D69C46DB1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DBE0-10B0-451E-9FD1-64C91101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7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2C2DA-F02D-49B5-9EB1-7976D8D4D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19918C-93C0-447A-99CF-1C9E56A6A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703F1C-EE16-4EB7-B260-727562EE2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9A07D0E-96C9-4F1D-A47E-270C210C9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20D0B14-026E-4C34-B827-D2AD570CB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AC899D2-99C4-4BB1-8F2A-D2E59C261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FA9-3BFE-430D-A09D-155593D3A5BE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AA6928-E97D-4488-875A-0547AEFC0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6CC0820-34F0-4DA4-BC51-90D761FF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DBE0-10B0-451E-9FD1-64C91101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85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36FD6-82C5-46DE-B4C9-4BD4962E8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794C5D0-0509-41A6-BE31-B63398E72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FA9-3BFE-430D-A09D-155593D3A5BE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D0867D0-02D0-4719-A9D9-28C1CEADC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D48544A-20C7-4091-B6BD-FCDAADF3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DBE0-10B0-451E-9FD1-64C91101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082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1F17377-7BFF-40F2-97C0-9AAE7CDB7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FA9-3BFE-430D-A09D-155593D3A5BE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B4E3CF6-021D-45BD-80F8-B2A944FE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35E84A4-DF71-4B64-B419-AA86C2FD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DBE0-10B0-451E-9FD1-64C91101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55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582256-3BD2-4963-A18F-35170AD8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0374A4-8405-4089-BFAA-5883ED3C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EFCC3A-D089-4592-B729-8C7A8EFA6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ED5374-12C1-4C42-9A4F-E1E0D1C5B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FA9-3BFE-430D-A09D-155593D3A5BE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7B8D51B-FF35-4ADF-AEF3-6F123C24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4F52E3-F09A-44B8-BFFE-6327B4328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DBE0-10B0-451E-9FD1-64C91101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56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11D08F-7A64-482F-9E3E-8946ACDFA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9A5DBFE-258C-407D-9D52-FE4C5F818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E969798-D8F7-4259-BE9A-9161027EC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B53115B-155A-4C0C-964F-4011AA87D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1FA9-3BFE-430D-A09D-155593D3A5BE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A1682D-E995-45B2-B48B-E3D47D64D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7AC19E-C818-4696-8E0D-2C0DE3C2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DBE0-10B0-451E-9FD1-64C91101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07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94B2AE3-6222-4DC9-95DF-47BA638F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832F46-A925-430F-AB4B-92E9E6259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8CA297-8DC3-4CA2-89E9-AFEB8B4F6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51FA9-3BFE-430D-A09D-155593D3A5BE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B86D4E-2E0D-475C-9279-2C2F7442C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4CCDEA-2CA4-4921-912B-D8B471C37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1DBE0-10B0-451E-9FD1-64C91101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59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microsoft.com/office/2007/relationships/hdphoto" Target="../media/hdphoto2.wdp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4.wdp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4.wdp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0D22505-DA4E-4DC7-A97C-493EE223AE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55D3B80-0A30-40CE-99B6-96AAC889B4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635" y="5268692"/>
            <a:ext cx="2171379" cy="394034"/>
          </a:xfrm>
          <a:prstGeom prst="rect">
            <a:avLst/>
          </a:prstGeom>
          <a:scene3d>
            <a:camera prst="perspectiveHeroicExtremeLeftFacing" fov="4500000">
              <a:rot lat="200704" lon="859450" rev="21550494"/>
            </a:camera>
            <a:lightRig rig="threePt" dir="t"/>
          </a:scene3d>
        </p:spPr>
      </p:pic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04A5E3DD-9B4E-4C0B-995F-C083044DC6A3}"/>
              </a:ext>
            </a:extLst>
          </p:cNvPr>
          <p:cNvSpPr/>
          <p:nvPr/>
        </p:nvSpPr>
        <p:spPr>
          <a:xfrm>
            <a:off x="5058217" y="3605688"/>
            <a:ext cx="6564618" cy="1077218"/>
          </a:xfrm>
          <a:prstGeom prst="rect">
            <a:avLst/>
          </a:prstGeom>
          <a:scene3d>
            <a:camera prst="perspectiveHeroicExtremeLeftFacing" fov="4500000">
              <a:rot lat="200704" lon="859450" rev="21550494"/>
            </a:camera>
            <a:lightRig rig="threePt" dir="t"/>
          </a:scene3d>
        </p:spPr>
        <p:txBody>
          <a:bodyPr wrap="none">
            <a:spAutoFit/>
          </a:bodyPr>
          <a:lstStyle/>
          <a:p>
            <a:pPr algn="r"/>
            <a:r>
              <a:rPr lang="en-US" sz="3200" b="1" dirty="0" err="1">
                <a:solidFill>
                  <a:schemeClr val="bg1"/>
                </a:solidFill>
                <a:latin typeface="Segoe UI" panose="020B0502040204020203" pitchFamily="34" charset="0"/>
                <a:ea typeface="Microsoft PhagsPa" charset="0"/>
                <a:cs typeface="Segoe UI" panose="020B0502040204020203" pitchFamily="34" charset="0"/>
              </a:rPr>
              <a:t>Empresas</a:t>
            </a:r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ea typeface="Microsoft PhagsPa" charset="0"/>
                <a:cs typeface="Segoe UI" panose="020B0502040204020203" pitchFamily="34" charset="0"/>
              </a:rPr>
              <a:t> Simples de </a:t>
            </a:r>
            <a:r>
              <a:rPr lang="en-US" sz="3200" b="1" dirty="0" err="1">
                <a:solidFill>
                  <a:schemeClr val="bg1"/>
                </a:solidFill>
                <a:latin typeface="Segoe UI" panose="020B0502040204020203" pitchFamily="34" charset="0"/>
                <a:ea typeface="Microsoft PhagsPa" charset="0"/>
                <a:cs typeface="Segoe UI" panose="020B0502040204020203" pitchFamily="34" charset="0"/>
              </a:rPr>
              <a:t>Crédito</a:t>
            </a:r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ea typeface="Microsoft PhagsPa" charset="0"/>
                <a:cs typeface="Segoe UI" panose="020B0502040204020203" pitchFamily="34" charset="0"/>
              </a:rPr>
              <a:t> ESC</a:t>
            </a:r>
            <a:b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ea typeface="Microsoft PhagsPa" charset="0"/>
                <a:cs typeface="Segoe UI" panose="020B0502040204020203" pitchFamily="34" charset="0"/>
              </a:rPr>
            </a:br>
            <a:r>
              <a:rPr lang="en-US" sz="3200" dirty="0" err="1">
                <a:solidFill>
                  <a:schemeClr val="bg1"/>
                </a:solidFill>
                <a:latin typeface="Segoe UI" panose="020B0502040204020203" pitchFamily="34" charset="0"/>
                <a:ea typeface="Microsoft PhagsPa" charset="0"/>
                <a:cs typeface="Segoe UI" panose="020B0502040204020203" pitchFamily="34" charset="0"/>
              </a:rPr>
              <a:t>Papel</a:t>
            </a:r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ea typeface="Microsoft PhagsPa" charset="0"/>
                <a:cs typeface="Segoe UI" panose="020B0502040204020203" pitchFamily="34" charset="0"/>
              </a:rPr>
              <a:t> das </a:t>
            </a:r>
            <a:r>
              <a:rPr lang="en-US" sz="3200" dirty="0" err="1">
                <a:solidFill>
                  <a:schemeClr val="bg1"/>
                </a:solidFill>
                <a:latin typeface="Segoe UI" panose="020B0502040204020203" pitchFamily="34" charset="0"/>
                <a:ea typeface="Microsoft PhagsPa" charset="0"/>
                <a:cs typeface="Segoe UI" panose="020B0502040204020203" pitchFamily="34" charset="0"/>
              </a:rPr>
              <a:t>Registradoras</a:t>
            </a:r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ea typeface="Microsoft PhagsPa" charset="0"/>
                <a:cs typeface="Segoe UI" panose="020B0502040204020203" pitchFamily="34" charset="0"/>
              </a:rPr>
              <a:t> BCB</a:t>
            </a:r>
            <a:endParaRPr lang="en-US" sz="3200" b="1" dirty="0">
              <a:solidFill>
                <a:schemeClr val="bg1"/>
              </a:solidFill>
              <a:latin typeface="Segoe UI" panose="020B0502040204020203" pitchFamily="34" charset="0"/>
              <a:ea typeface="Microsoft PhagsPa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20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D3817D66-FD84-46FF-A838-0269D1244E90}"/>
              </a:ext>
            </a:extLst>
          </p:cNvPr>
          <p:cNvCxnSpPr>
            <a:cxnSpLocks/>
          </p:cNvCxnSpPr>
          <p:nvPr/>
        </p:nvCxnSpPr>
        <p:spPr>
          <a:xfrm flipV="1">
            <a:off x="840000" y="2529533"/>
            <a:ext cx="0" cy="972000"/>
          </a:xfrm>
          <a:prstGeom prst="line">
            <a:avLst/>
          </a:prstGeom>
          <a:ln w="12700" cap="rnd">
            <a:solidFill>
              <a:srgbClr val="001C3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E26E0660-EC54-48E5-9CEF-50769B929BFD}"/>
              </a:ext>
            </a:extLst>
          </p:cNvPr>
          <p:cNvCxnSpPr>
            <a:cxnSpLocks/>
          </p:cNvCxnSpPr>
          <p:nvPr/>
        </p:nvCxnSpPr>
        <p:spPr>
          <a:xfrm flipV="1">
            <a:off x="3927887" y="2503951"/>
            <a:ext cx="0" cy="972000"/>
          </a:xfrm>
          <a:prstGeom prst="line">
            <a:avLst/>
          </a:prstGeom>
          <a:ln w="12700" cap="rnd">
            <a:solidFill>
              <a:srgbClr val="001C3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4E556765-2823-4773-8AA0-E841DC85DB78}"/>
              </a:ext>
            </a:extLst>
          </p:cNvPr>
          <p:cNvCxnSpPr/>
          <p:nvPr/>
        </p:nvCxnSpPr>
        <p:spPr>
          <a:xfrm flipV="1">
            <a:off x="7553932" y="2468401"/>
            <a:ext cx="0" cy="972000"/>
          </a:xfrm>
          <a:prstGeom prst="line">
            <a:avLst/>
          </a:prstGeom>
          <a:ln w="12700" cap="rnd">
            <a:solidFill>
              <a:srgbClr val="001C3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FF6F4FDA-55DB-46A0-BA29-C47671882C9E}"/>
              </a:ext>
            </a:extLst>
          </p:cNvPr>
          <p:cNvCxnSpPr/>
          <p:nvPr/>
        </p:nvCxnSpPr>
        <p:spPr>
          <a:xfrm flipV="1">
            <a:off x="2277285" y="4153032"/>
            <a:ext cx="0" cy="972000"/>
          </a:xfrm>
          <a:prstGeom prst="line">
            <a:avLst/>
          </a:prstGeom>
          <a:ln w="12700" cap="rnd">
            <a:solidFill>
              <a:srgbClr val="001C3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7699D602-10CD-4FF1-8E61-EF6E79C4B47E}"/>
              </a:ext>
            </a:extLst>
          </p:cNvPr>
          <p:cNvCxnSpPr/>
          <p:nvPr/>
        </p:nvCxnSpPr>
        <p:spPr>
          <a:xfrm flipV="1">
            <a:off x="6083475" y="4143552"/>
            <a:ext cx="0" cy="972000"/>
          </a:xfrm>
          <a:prstGeom prst="line">
            <a:avLst/>
          </a:prstGeom>
          <a:ln w="12700" cap="rnd">
            <a:solidFill>
              <a:srgbClr val="001C3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1B081A3-4044-44AC-BE75-B20B050071CD}"/>
              </a:ext>
            </a:extLst>
          </p:cNvPr>
          <p:cNvSpPr txBox="1"/>
          <p:nvPr/>
        </p:nvSpPr>
        <p:spPr>
          <a:xfrm>
            <a:off x="10525714" y="2815438"/>
            <a:ext cx="180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dirty="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pt-BR" sz="1400" dirty="0">
              <a:solidFill>
                <a:srgbClr val="001C3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A99D26FE-161B-48DB-A4AB-647BDCAB9810}"/>
              </a:ext>
            </a:extLst>
          </p:cNvPr>
          <p:cNvGrpSpPr/>
          <p:nvPr/>
        </p:nvGrpSpPr>
        <p:grpSpPr>
          <a:xfrm>
            <a:off x="314724" y="3429533"/>
            <a:ext cx="11783997" cy="731435"/>
            <a:chOff x="408000" y="2961000"/>
            <a:chExt cx="11448000" cy="720000"/>
          </a:xfrm>
        </p:grpSpPr>
        <p:sp>
          <p:nvSpPr>
            <p:cNvPr id="4" name="Seta: Pentágono 3">
              <a:extLst>
                <a:ext uri="{FF2B5EF4-FFF2-40B4-BE49-F238E27FC236}">
                  <a16:creationId xmlns:a16="http://schemas.microsoft.com/office/drawing/2014/main" id="{6990B8BA-5386-4753-B3C8-45BE37BD8EC7}"/>
                </a:ext>
              </a:extLst>
            </p:cNvPr>
            <p:cNvSpPr/>
            <p:nvPr/>
          </p:nvSpPr>
          <p:spPr>
            <a:xfrm>
              <a:off x="408000" y="2961000"/>
              <a:ext cx="11448000" cy="720000"/>
            </a:xfrm>
            <a:prstGeom prst="homePlate">
              <a:avLst/>
            </a:prstGeom>
            <a:solidFill>
              <a:srgbClr val="001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5" name="Seta: Pentágono 14">
              <a:extLst>
                <a:ext uri="{FF2B5EF4-FFF2-40B4-BE49-F238E27FC236}">
                  <a16:creationId xmlns:a16="http://schemas.microsoft.com/office/drawing/2014/main" id="{66887B4E-0092-4B3E-8FF3-A337BB0CFCA6}"/>
                </a:ext>
              </a:extLst>
            </p:cNvPr>
            <p:cNvSpPr/>
            <p:nvPr/>
          </p:nvSpPr>
          <p:spPr>
            <a:xfrm>
              <a:off x="408000" y="2961000"/>
              <a:ext cx="8928000" cy="720000"/>
            </a:xfrm>
            <a:prstGeom prst="homePlate">
              <a:avLst/>
            </a:prstGeom>
            <a:solidFill>
              <a:srgbClr val="003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6" name="Seta: Pentágono 15">
              <a:extLst>
                <a:ext uri="{FF2B5EF4-FFF2-40B4-BE49-F238E27FC236}">
                  <a16:creationId xmlns:a16="http://schemas.microsoft.com/office/drawing/2014/main" id="{C975292E-22BA-430A-8AA3-61EC14BC5436}"/>
                </a:ext>
              </a:extLst>
            </p:cNvPr>
            <p:cNvSpPr/>
            <p:nvPr/>
          </p:nvSpPr>
          <p:spPr>
            <a:xfrm>
              <a:off x="408000" y="2961000"/>
              <a:ext cx="6840000" cy="720000"/>
            </a:xfrm>
            <a:prstGeom prst="homePlate">
              <a:avLst/>
            </a:prstGeom>
            <a:solidFill>
              <a:srgbClr val="0048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7" name="Seta: Pentágono 16">
              <a:extLst>
                <a:ext uri="{FF2B5EF4-FFF2-40B4-BE49-F238E27FC236}">
                  <a16:creationId xmlns:a16="http://schemas.microsoft.com/office/drawing/2014/main" id="{6EB73933-9A05-4FA7-9790-5E95163B5E89}"/>
                </a:ext>
              </a:extLst>
            </p:cNvPr>
            <p:cNvSpPr/>
            <p:nvPr/>
          </p:nvSpPr>
          <p:spPr>
            <a:xfrm>
              <a:off x="408000" y="2961000"/>
              <a:ext cx="4680000" cy="720000"/>
            </a:xfrm>
            <a:prstGeom prst="homePlate">
              <a:avLst/>
            </a:prstGeom>
            <a:solidFill>
              <a:srgbClr val="005A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8" name="Seta: Pentágono 17">
              <a:extLst>
                <a:ext uri="{FF2B5EF4-FFF2-40B4-BE49-F238E27FC236}">
                  <a16:creationId xmlns:a16="http://schemas.microsoft.com/office/drawing/2014/main" id="{1C37D71C-A965-4008-8D56-6D4F1AB0B25F}"/>
                </a:ext>
              </a:extLst>
            </p:cNvPr>
            <p:cNvSpPr/>
            <p:nvPr/>
          </p:nvSpPr>
          <p:spPr>
            <a:xfrm>
              <a:off x="408000" y="2961000"/>
              <a:ext cx="2520000" cy="720000"/>
            </a:xfrm>
            <a:prstGeom prst="homePlate">
              <a:avLst/>
            </a:prstGeom>
            <a:solidFill>
              <a:srgbClr val="007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633AE30-7F4A-402F-90E4-20C437D17F84}"/>
              </a:ext>
            </a:extLst>
          </p:cNvPr>
          <p:cNvSpPr txBox="1"/>
          <p:nvPr/>
        </p:nvSpPr>
        <p:spPr>
          <a:xfrm rot="16200000">
            <a:off x="196944" y="2812589"/>
            <a:ext cx="904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MAI-13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68B20077-D1CB-4A7A-A01B-92EC55D867B9}"/>
              </a:ext>
            </a:extLst>
          </p:cNvPr>
          <p:cNvSpPr txBox="1"/>
          <p:nvPr/>
        </p:nvSpPr>
        <p:spPr>
          <a:xfrm rot="16200000">
            <a:off x="1634229" y="4493574"/>
            <a:ext cx="904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JAN-15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0B61ED6-5EEE-421B-BE7F-147E595CBBBE}"/>
              </a:ext>
            </a:extLst>
          </p:cNvPr>
          <p:cNvSpPr txBox="1"/>
          <p:nvPr/>
        </p:nvSpPr>
        <p:spPr>
          <a:xfrm rot="16200000">
            <a:off x="5373629" y="4542732"/>
            <a:ext cx="1023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SET-18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643FABD8-5A8E-4B80-97E0-A5FB877C4C3F}"/>
              </a:ext>
            </a:extLst>
          </p:cNvPr>
          <p:cNvSpPr txBox="1"/>
          <p:nvPr/>
        </p:nvSpPr>
        <p:spPr>
          <a:xfrm rot="16200000">
            <a:off x="3234317" y="2751007"/>
            <a:ext cx="976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AGO-17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93EAAA3A-B47B-479F-9AAE-F0E619CC648A}"/>
              </a:ext>
            </a:extLst>
          </p:cNvPr>
          <p:cNvSpPr txBox="1"/>
          <p:nvPr/>
        </p:nvSpPr>
        <p:spPr>
          <a:xfrm rot="16200000">
            <a:off x="6743537" y="2669492"/>
            <a:ext cx="1211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2018-19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5685B266-601C-4702-BC90-AB4E3C2CBF7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963278" y="777317"/>
            <a:ext cx="24630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 13.476</a:t>
            </a:r>
          </a:p>
          <a:p>
            <a:r>
              <a:rPr lang="pt-BR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Gravames e ônus</a:t>
            </a:r>
            <a:r>
              <a:rPr lang="pt-B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sobre </a:t>
            </a:r>
            <a:r>
              <a:rPr lang="pt-BR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ativos financeiros</a:t>
            </a:r>
            <a:r>
              <a:rPr lang="pt-B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para publicidade e eficácia perante terceiros, nas entidades </a:t>
            </a:r>
            <a:r>
              <a:rPr lang="pt-BR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registradoras</a:t>
            </a:r>
            <a:endParaRPr lang="pt-BR" b="1" dirty="0">
              <a:solidFill>
                <a:srgbClr val="0B8D9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A66FAB62-80D2-4B84-BD77-B31BB55222C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963277" y="1941407"/>
            <a:ext cx="24630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Res. CMN 4593</a:t>
            </a:r>
          </a:p>
          <a:p>
            <a:r>
              <a:rPr lang="pt-BR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Ativos financeiros: recebíveis </a:t>
            </a:r>
            <a:r>
              <a:rPr lang="pt-B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circulando pelas instituições financeiras (</a:t>
            </a:r>
            <a:r>
              <a:rPr lang="pt-BR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inclusive duplicatas e recebíveis de arranjo de </a:t>
            </a:r>
            <a:r>
              <a:rPr lang="pt-BR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pagto</a:t>
            </a:r>
            <a:r>
              <a:rPr lang="pt-BR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pt-BR" b="1" dirty="0">
              <a:solidFill>
                <a:srgbClr val="0B8D9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0146A60F-7104-4E66-AB88-3F95778CB99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190618" y="4260722"/>
            <a:ext cx="2405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Circular 3.912</a:t>
            </a:r>
          </a:p>
          <a:p>
            <a:r>
              <a:rPr lang="pt-B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Disciplina o registro de ônus e gravames sobre ativos financeiros em </a:t>
            </a:r>
            <a:r>
              <a:rPr lang="pt-BR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Registradoras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CB2A409D-E5F3-468C-946C-63EB1DC1883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602160" y="2049488"/>
            <a:ext cx="24630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 13.775</a:t>
            </a:r>
          </a:p>
          <a:p>
            <a:r>
              <a:rPr lang="pt-B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Emissão e circulação de </a:t>
            </a:r>
            <a:r>
              <a:rPr lang="pt-BR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duplicatas escriturais</a:t>
            </a:r>
            <a:r>
              <a:rPr lang="pt-B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e delega ao BCB a autorização de sistemas eletrônicos de escrituração de duplicatas (</a:t>
            </a:r>
            <a:r>
              <a:rPr lang="pt-BR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Registradoras</a:t>
            </a:r>
            <a:r>
              <a:rPr lang="pt-B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pt-BR" b="1" dirty="0">
              <a:solidFill>
                <a:srgbClr val="0B8D9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FB1484F6-ED11-4A09-8702-1044A18CC00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61846" y="2351080"/>
            <a:ext cx="2275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 12.810</a:t>
            </a:r>
          </a:p>
          <a:p>
            <a:r>
              <a:rPr lang="pt-B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Cria as atividades de </a:t>
            </a:r>
            <a:r>
              <a:rPr lang="pt-BR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registro de ativos financeiros </a:t>
            </a:r>
            <a:r>
              <a:rPr lang="pt-B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nas </a:t>
            </a:r>
            <a:r>
              <a:rPr lang="pt-BR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IMFs</a:t>
            </a:r>
            <a:endParaRPr lang="pt-BR" sz="1200" dirty="0">
              <a:solidFill>
                <a:prstClr val="black">
                  <a:lumMod val="50000"/>
                  <a:lumOff val="50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E2B5313E-307E-4110-9B94-779A3557865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05002" y="4270202"/>
            <a:ext cx="2752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Circular 3.743</a:t>
            </a:r>
          </a:p>
          <a:p>
            <a:r>
              <a:rPr lang="pt-B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Regulamenta as atividades de registro e de depósito centralizado</a:t>
            </a:r>
          </a:p>
          <a:p>
            <a:r>
              <a:rPr lang="pt-B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ativos financeiros</a:t>
            </a:r>
            <a:endParaRPr lang="pt-BR" b="1" dirty="0">
              <a:solidFill>
                <a:srgbClr val="0B8D9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5D5EDF0E-9DAD-4E1E-93CD-F7D29984916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190618" y="5223551"/>
            <a:ext cx="26115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Consulta pública 68</a:t>
            </a:r>
          </a:p>
          <a:p>
            <a:r>
              <a:rPr lang="pt-B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Dispõe sobre obrigatoriedade do registro de operações c/ </a:t>
            </a:r>
            <a:r>
              <a:rPr lang="pt-BR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recebíveis de cartões em Registradora</a:t>
            </a:r>
            <a:r>
              <a:rPr lang="pt-B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bem como regras para direcionamento correto dos recursos (domicílios)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68DF856-7D63-4068-9E8A-E67ABBF479A6}"/>
              </a:ext>
            </a:extLst>
          </p:cNvPr>
          <p:cNvSpPr txBox="1"/>
          <p:nvPr/>
        </p:nvSpPr>
        <p:spPr>
          <a:xfrm>
            <a:off x="313058" y="5875204"/>
            <a:ext cx="5556111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1C3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RESUMINDO...</a:t>
            </a:r>
          </a:p>
          <a:p>
            <a:r>
              <a:rPr lang="pt-BR" sz="1400" dirty="0">
                <a:solidFill>
                  <a:srgbClr val="001C30"/>
                </a:solidFill>
                <a:latin typeface="Segoe UI "/>
                <a:ea typeface="Segoe UI Black" panose="020B0A02040204020203" pitchFamily="34" charset="0"/>
              </a:rPr>
              <a:t>Para o gravame de recebíveis (a exemplo de duplicatas), </a:t>
            </a:r>
            <a:r>
              <a:rPr lang="pt-BR" sz="1400" b="1" dirty="0">
                <a:solidFill>
                  <a:srgbClr val="001C30"/>
                </a:solidFill>
                <a:latin typeface="Segoe UI "/>
                <a:ea typeface="Segoe UI Black" panose="020B0A02040204020203" pitchFamily="34" charset="0"/>
              </a:rPr>
              <a:t>Registradoras substituíram os Cartórios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88EE6339-EE0C-463D-AED6-DB9CDCE247C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607016" y="357503"/>
            <a:ext cx="246305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Res. 4707 + Circ. 3924 + Circ. 3928 + Carta Circ. 3934</a:t>
            </a:r>
          </a:p>
          <a:p>
            <a:r>
              <a:rPr lang="pt-B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Dispõe sobre obrigações de </a:t>
            </a:r>
            <a:r>
              <a:rPr lang="pt-BR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IFs</a:t>
            </a:r>
            <a:r>
              <a:rPr lang="pt-B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pt-BR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Ips</a:t>
            </a:r>
            <a:r>
              <a:rPr lang="pt-B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nas operações c/ recebíveis de cartão</a:t>
            </a:r>
            <a:r>
              <a:rPr lang="pt-BR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durante a transição para o modelo definitivo</a:t>
            </a:r>
            <a:endParaRPr lang="pt-BR" sz="1200" dirty="0">
              <a:solidFill>
                <a:prstClr val="black">
                  <a:lumMod val="50000"/>
                  <a:lumOff val="50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010E5F0B-A095-4906-AFA4-93DB5708E74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00" y="90211"/>
            <a:ext cx="576000" cy="105057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9BEA9CAC-0877-4787-9824-AB724CD4D85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13058" y="491750"/>
            <a:ext cx="280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EVOLUÇÕES REGULATÓRIAS</a:t>
            </a:r>
          </a:p>
          <a:p>
            <a:r>
              <a:rPr lang="en-US" sz="1400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pt-BR" sz="1400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EGISTRADORAS E RECEBÍVEIS</a:t>
            </a:r>
            <a:endParaRPr lang="pt-BR" sz="1050" dirty="0">
              <a:solidFill>
                <a:prstClr val="black">
                  <a:lumMod val="50000"/>
                  <a:lumOff val="50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A0940983-97FA-42FF-86E9-6FBEBC008A94}"/>
              </a:ext>
            </a:extLst>
          </p:cNvPr>
          <p:cNvCxnSpPr/>
          <p:nvPr/>
        </p:nvCxnSpPr>
        <p:spPr>
          <a:xfrm flipV="1">
            <a:off x="9426105" y="4104053"/>
            <a:ext cx="0" cy="972000"/>
          </a:xfrm>
          <a:prstGeom prst="line">
            <a:avLst/>
          </a:prstGeom>
          <a:ln w="12700" cap="rnd">
            <a:solidFill>
              <a:srgbClr val="001C3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036D1D90-62FE-4D39-B07B-8FB0DB332EE0}"/>
              </a:ext>
            </a:extLst>
          </p:cNvPr>
          <p:cNvSpPr txBox="1"/>
          <p:nvPr/>
        </p:nvSpPr>
        <p:spPr>
          <a:xfrm rot="16200000">
            <a:off x="8716259" y="4503233"/>
            <a:ext cx="1023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ABR-19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2190379-FDD8-43C9-84DF-469DD736821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487182" y="4210518"/>
            <a:ext cx="2611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 Complementar 167</a:t>
            </a:r>
          </a:p>
          <a:p>
            <a:r>
              <a:rPr lang="pt-B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Dispõem sobre a </a:t>
            </a:r>
            <a:r>
              <a:rPr lang="pt-BR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Empresa Simples de Crédito (ESC)</a:t>
            </a:r>
            <a:r>
              <a:rPr lang="pt-B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estabelece que o registro </a:t>
            </a:r>
            <a:r>
              <a:rPr lang="pt-BR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 condição de validade das operações realizadas pela ESC</a:t>
            </a:r>
            <a:endParaRPr lang="pt-BR" b="1" dirty="0">
              <a:solidFill>
                <a:srgbClr val="0B8D9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845915"/>
      </p:ext>
    </p:extLst>
  </p:cSld>
  <p:clrMapOvr>
    <a:masterClrMapping/>
  </p:clrMapOvr>
  <p:transition spd="slow" advClick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2" grpId="0"/>
      <p:bldP spid="39" grpId="0" uiExpand="1" build="p" animBg="1"/>
      <p:bldP spid="41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m 152">
            <a:extLst>
              <a:ext uri="{FF2B5EF4-FFF2-40B4-BE49-F238E27FC236}">
                <a16:creationId xmlns:a16="http://schemas.microsoft.com/office/drawing/2014/main" id="{FB9AE178-437E-4522-9B5A-47FB92EA48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" y="0"/>
            <a:ext cx="12168398" cy="6858000"/>
          </a:xfrm>
          <a:prstGeom prst="rect">
            <a:avLst/>
          </a:prstGeom>
        </p:spPr>
      </p:pic>
      <p:sp>
        <p:nvSpPr>
          <p:cNvPr id="15" name="Retângulo de cantos arredondados 2">
            <a:extLst>
              <a:ext uri="{FF2B5EF4-FFF2-40B4-BE49-F238E27FC236}">
                <a16:creationId xmlns:a16="http://schemas.microsoft.com/office/drawing/2014/main" id="{35FF79C3-D179-4D54-9A0B-7801E2D9B4EF}"/>
              </a:ext>
            </a:extLst>
          </p:cNvPr>
          <p:cNvSpPr/>
          <p:nvPr/>
        </p:nvSpPr>
        <p:spPr>
          <a:xfrm>
            <a:off x="311524" y="972742"/>
            <a:ext cx="1263056" cy="4818260"/>
          </a:xfrm>
          <a:prstGeom prst="roundRect">
            <a:avLst>
              <a:gd name="adj" fmla="val 6369"/>
            </a:avLst>
          </a:prstGeom>
          <a:solidFill>
            <a:srgbClr val="001C3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 b="1" cap="all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7676B7CB-B867-4F27-B19D-B8DE153828B7}"/>
              </a:ext>
            </a:extLst>
          </p:cNvPr>
          <p:cNvSpPr/>
          <p:nvPr/>
        </p:nvSpPr>
        <p:spPr>
          <a:xfrm>
            <a:off x="2076176" y="723173"/>
            <a:ext cx="2032855" cy="1066892"/>
          </a:xfrm>
          <a:prstGeom prst="roundRect">
            <a:avLst/>
          </a:prstGeom>
          <a:solidFill>
            <a:srgbClr val="001C3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cap="all" dirty="0">
                <a:latin typeface="Segoe UI" panose="020B0502040204020203" pitchFamily="34" charset="0"/>
                <a:cs typeface="Segoe UI" panose="020B0502040204020203" pitchFamily="34" charset="0"/>
              </a:rPr>
              <a:t>LEI COMPLEMENTAR Nº 167</a:t>
            </a:r>
            <a:endParaRPr lang="pt-BR" sz="14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D5E6E929-6A0C-4857-A5E9-F8244F50C84A}"/>
              </a:ext>
            </a:extLst>
          </p:cNvPr>
          <p:cNvCxnSpPr>
            <a:cxnSpLocks/>
          </p:cNvCxnSpPr>
          <p:nvPr/>
        </p:nvCxnSpPr>
        <p:spPr>
          <a:xfrm flipH="1">
            <a:off x="4812591" y="3295650"/>
            <a:ext cx="216617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CaixaDeTexto 107">
            <a:extLst>
              <a:ext uri="{FF2B5EF4-FFF2-40B4-BE49-F238E27FC236}">
                <a16:creationId xmlns:a16="http://schemas.microsoft.com/office/drawing/2014/main" id="{39465C55-A6AC-4F12-B056-EC4E20712B37}"/>
              </a:ext>
            </a:extLst>
          </p:cNvPr>
          <p:cNvSpPr txBox="1"/>
          <p:nvPr/>
        </p:nvSpPr>
        <p:spPr>
          <a:xfrm>
            <a:off x="8733899" y="1433534"/>
            <a:ext cx="310344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0" indent="-342900">
              <a:spcAft>
                <a:spcPts val="1200"/>
              </a:spcAft>
              <a:buAutoNum type="arabicPeriod"/>
              <a:tabLst>
                <a:tab pos="3232150" algn="l"/>
              </a:tabLst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ESC realiza operação de empréstimo, financiamento ou desconto de títulos com pequeno empresa</a:t>
            </a:r>
          </a:p>
          <a:p>
            <a:pPr marL="508000" indent="-342900">
              <a:spcAft>
                <a:spcPts val="1200"/>
              </a:spcAft>
              <a:buAutoNum type="arabicPeriod"/>
              <a:tabLst>
                <a:tab pos="3232150" algn="l"/>
              </a:tabLst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Pequena empresa cede duplicatas para ESC em desconto ou em garantia de empréstimos</a:t>
            </a:r>
          </a:p>
          <a:p>
            <a:pPr marL="508000" indent="-342900">
              <a:spcAft>
                <a:spcPts val="1200"/>
              </a:spcAft>
              <a:buAutoNum type="arabicPeriod"/>
              <a:tabLst>
                <a:tab pos="3232150" algn="l"/>
              </a:tabLst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Pequena empresa pode também ceder ou dar em garantia recebíveis do cartão de crédito</a:t>
            </a:r>
          </a:p>
          <a:p>
            <a:pPr marL="508000" indent="-342900">
              <a:spcAft>
                <a:spcPts val="1200"/>
              </a:spcAft>
              <a:buAutoNum type="arabicPeriod"/>
              <a:tabLst>
                <a:tab pos="3232150" algn="l"/>
              </a:tabLst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 ESC integrada com a CERC poderá atuar com as duplicatas eletrônicas previstas na Lei Nº 13.775 (após regulação pelo BCB)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7E18226C-7316-4899-A9D0-2FA922EE6086}"/>
              </a:ext>
            </a:extLst>
          </p:cNvPr>
          <p:cNvSpPr txBox="1"/>
          <p:nvPr/>
        </p:nvSpPr>
        <p:spPr>
          <a:xfrm>
            <a:off x="5157450" y="3033635"/>
            <a:ext cx="15721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1. </a:t>
            </a:r>
            <a:r>
              <a:rPr lang="pt-BR" sz="105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Solicita o crédito</a:t>
            </a:r>
            <a:r>
              <a:rPr lang="pt-BR" sz="10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</a:t>
            </a:r>
          </a:p>
        </p:txBody>
      </p:sp>
      <p:cxnSp>
        <p:nvCxnSpPr>
          <p:cNvPr id="52" name="Conector de Seta Reta 51">
            <a:extLst>
              <a:ext uri="{FF2B5EF4-FFF2-40B4-BE49-F238E27FC236}">
                <a16:creationId xmlns:a16="http://schemas.microsoft.com/office/drawing/2014/main" id="{33CD7C57-8608-45D2-B36F-01F065F2A8BD}"/>
              </a:ext>
            </a:extLst>
          </p:cNvPr>
          <p:cNvCxnSpPr>
            <a:cxnSpLocks/>
          </p:cNvCxnSpPr>
          <p:nvPr/>
        </p:nvCxnSpPr>
        <p:spPr>
          <a:xfrm flipH="1">
            <a:off x="1568677" y="2722160"/>
            <a:ext cx="19080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AA962910-FE42-48A3-991E-C50B19E2F3AA}"/>
              </a:ext>
            </a:extLst>
          </p:cNvPr>
          <p:cNvSpPr txBox="1"/>
          <p:nvPr/>
        </p:nvSpPr>
        <p:spPr>
          <a:xfrm>
            <a:off x="1598024" y="2511057"/>
            <a:ext cx="18747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1.2 </a:t>
            </a:r>
            <a:r>
              <a:rPr lang="pt-BR" sz="105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Registra a Operação</a:t>
            </a:r>
            <a:r>
              <a:rPr lang="pt-BR" sz="10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</a:t>
            </a:r>
          </a:p>
        </p:txBody>
      </p:sp>
      <p:cxnSp>
        <p:nvCxnSpPr>
          <p:cNvPr id="56" name="Conector de Seta Reta 55">
            <a:extLst>
              <a:ext uri="{FF2B5EF4-FFF2-40B4-BE49-F238E27FC236}">
                <a16:creationId xmlns:a16="http://schemas.microsoft.com/office/drawing/2014/main" id="{18AC799B-45BB-493E-BAB4-73952B74A17E}"/>
              </a:ext>
            </a:extLst>
          </p:cNvPr>
          <p:cNvCxnSpPr>
            <a:cxnSpLocks/>
          </p:cNvCxnSpPr>
          <p:nvPr/>
        </p:nvCxnSpPr>
        <p:spPr>
          <a:xfrm>
            <a:off x="4833934" y="3560710"/>
            <a:ext cx="214482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325BB231-558C-410B-B367-EC5DC7495DEE}"/>
              </a:ext>
            </a:extLst>
          </p:cNvPr>
          <p:cNvSpPr txBox="1"/>
          <p:nvPr/>
        </p:nvSpPr>
        <p:spPr>
          <a:xfrm>
            <a:off x="4944389" y="3302417"/>
            <a:ext cx="19457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1.1 </a:t>
            </a:r>
            <a:r>
              <a:rPr lang="pt-BR" sz="105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Libera o crédito</a:t>
            </a:r>
            <a:r>
              <a:rPr lang="pt-BR" sz="10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</a:t>
            </a:r>
          </a:p>
        </p:txBody>
      </p:sp>
      <p:grpSp>
        <p:nvGrpSpPr>
          <p:cNvPr id="147" name="Agrupar 146">
            <a:extLst>
              <a:ext uri="{FF2B5EF4-FFF2-40B4-BE49-F238E27FC236}">
                <a16:creationId xmlns:a16="http://schemas.microsoft.com/office/drawing/2014/main" id="{E5AF97AB-C10A-4C57-AD7B-71477F5D966F}"/>
              </a:ext>
            </a:extLst>
          </p:cNvPr>
          <p:cNvGrpSpPr/>
          <p:nvPr/>
        </p:nvGrpSpPr>
        <p:grpSpPr>
          <a:xfrm>
            <a:off x="3500623" y="2245820"/>
            <a:ext cx="1324582" cy="3514725"/>
            <a:chOff x="3500623" y="2245820"/>
            <a:chExt cx="1324582" cy="3514725"/>
          </a:xfrm>
        </p:grpSpPr>
        <p:sp>
          <p:nvSpPr>
            <p:cNvPr id="71" name="Retângulo de cantos arredondados 2">
              <a:extLst>
                <a:ext uri="{FF2B5EF4-FFF2-40B4-BE49-F238E27FC236}">
                  <a16:creationId xmlns:a16="http://schemas.microsoft.com/office/drawing/2014/main" id="{88D5CAE7-8BE8-443D-8718-475FEE326909}"/>
                </a:ext>
              </a:extLst>
            </p:cNvPr>
            <p:cNvSpPr/>
            <p:nvPr/>
          </p:nvSpPr>
          <p:spPr>
            <a:xfrm>
              <a:off x="3500623" y="2245820"/>
              <a:ext cx="1324582" cy="3514725"/>
            </a:xfrm>
            <a:prstGeom prst="roundRect">
              <a:avLst>
                <a:gd name="adj" fmla="val 6369"/>
              </a:avLst>
            </a:prstGeom>
            <a:solidFill>
              <a:schemeClr val="bg2">
                <a:lumMod val="90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pt-BR" sz="1050" b="1" dirty="0">
                  <a:solidFill>
                    <a:schemeClr val="tx2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EMPRESAS SIMPLES DE CRÉDITO</a:t>
              </a:r>
            </a:p>
          </p:txBody>
        </p:sp>
        <p:sp>
          <p:nvSpPr>
            <p:cNvPr id="72" name="Retângulo de cantos arredondados 2">
              <a:extLst>
                <a:ext uri="{FF2B5EF4-FFF2-40B4-BE49-F238E27FC236}">
                  <a16:creationId xmlns:a16="http://schemas.microsoft.com/office/drawing/2014/main" id="{DDC5664C-F0EE-4AD8-8881-3F60B7828472}"/>
                </a:ext>
              </a:extLst>
            </p:cNvPr>
            <p:cNvSpPr/>
            <p:nvPr/>
          </p:nvSpPr>
          <p:spPr>
            <a:xfrm>
              <a:off x="3664137" y="3090996"/>
              <a:ext cx="972000" cy="7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br>
                <a:rPr lang="pt-BR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endParaRPr lang="pt-BR" sz="1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pt-BR" sz="1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pt-BR" sz="10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ESC 1 </a:t>
              </a:r>
            </a:p>
          </p:txBody>
        </p:sp>
        <p:pic>
          <p:nvPicPr>
            <p:cNvPr id="73" name="Imagem 72">
              <a:extLst>
                <a:ext uri="{FF2B5EF4-FFF2-40B4-BE49-F238E27FC236}">
                  <a16:creationId xmlns:a16="http://schemas.microsoft.com/office/drawing/2014/main" id="{422CECF4-B5A8-4E81-A86A-0F9CC32BF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4852" y="3226659"/>
              <a:ext cx="330570" cy="310426"/>
            </a:xfrm>
            <a:prstGeom prst="rect">
              <a:avLst/>
            </a:prstGeom>
          </p:spPr>
        </p:pic>
        <p:sp>
          <p:nvSpPr>
            <p:cNvPr id="74" name="Retângulo de cantos arredondados 2">
              <a:extLst>
                <a:ext uri="{FF2B5EF4-FFF2-40B4-BE49-F238E27FC236}">
                  <a16:creationId xmlns:a16="http://schemas.microsoft.com/office/drawing/2014/main" id="{A6F11673-7C75-4388-9A75-3B43548427CC}"/>
                </a:ext>
              </a:extLst>
            </p:cNvPr>
            <p:cNvSpPr/>
            <p:nvPr/>
          </p:nvSpPr>
          <p:spPr>
            <a:xfrm>
              <a:off x="3663037" y="3986423"/>
              <a:ext cx="972000" cy="7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br>
                <a:rPr lang="pt-BR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br>
                <a:rPr lang="pt-BR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endParaRPr lang="pt-BR" sz="9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pt-BR" sz="10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ESC 2</a:t>
              </a:r>
            </a:p>
          </p:txBody>
        </p:sp>
        <p:pic>
          <p:nvPicPr>
            <p:cNvPr id="75" name="Imagem 74">
              <a:extLst>
                <a:ext uri="{FF2B5EF4-FFF2-40B4-BE49-F238E27FC236}">
                  <a16:creationId xmlns:a16="http://schemas.microsoft.com/office/drawing/2014/main" id="{D12B8261-0CB3-400B-993C-DA93D03B0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4852" y="4127565"/>
              <a:ext cx="330570" cy="310426"/>
            </a:xfrm>
            <a:prstGeom prst="rect">
              <a:avLst/>
            </a:prstGeom>
          </p:spPr>
        </p:pic>
        <p:sp>
          <p:nvSpPr>
            <p:cNvPr id="41" name="Retângulo de cantos arredondados 2">
              <a:extLst>
                <a:ext uri="{FF2B5EF4-FFF2-40B4-BE49-F238E27FC236}">
                  <a16:creationId xmlns:a16="http://schemas.microsoft.com/office/drawing/2014/main" id="{B7289FCD-B514-4C50-84E4-EAFBB71D7365}"/>
                </a:ext>
              </a:extLst>
            </p:cNvPr>
            <p:cNvSpPr/>
            <p:nvPr/>
          </p:nvSpPr>
          <p:spPr>
            <a:xfrm>
              <a:off x="3664137" y="4926877"/>
              <a:ext cx="972000" cy="7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br>
                <a:rPr lang="pt-BR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br>
                <a:rPr lang="pt-BR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endParaRPr lang="pt-BR" sz="9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pt-BR" sz="10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ESC N</a:t>
              </a:r>
            </a:p>
          </p:txBody>
        </p:sp>
        <p:pic>
          <p:nvPicPr>
            <p:cNvPr id="45" name="Imagem 44">
              <a:extLst>
                <a:ext uri="{FF2B5EF4-FFF2-40B4-BE49-F238E27FC236}">
                  <a16:creationId xmlns:a16="http://schemas.microsoft.com/office/drawing/2014/main" id="{1BB8E30C-0605-4C3C-B4F4-AD2E82BED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7629" y="5064271"/>
              <a:ext cx="330570" cy="310426"/>
            </a:xfrm>
            <a:prstGeom prst="rect">
              <a:avLst/>
            </a:prstGeom>
          </p:spPr>
        </p:pic>
      </p:grpSp>
      <p:cxnSp>
        <p:nvCxnSpPr>
          <p:cNvPr id="84" name="Conector de Seta Reta 83">
            <a:extLst>
              <a:ext uri="{FF2B5EF4-FFF2-40B4-BE49-F238E27FC236}">
                <a16:creationId xmlns:a16="http://schemas.microsoft.com/office/drawing/2014/main" id="{80FEFCAD-121A-442B-B0BE-24C94BBC94D1}"/>
              </a:ext>
            </a:extLst>
          </p:cNvPr>
          <p:cNvCxnSpPr>
            <a:cxnSpLocks/>
          </p:cNvCxnSpPr>
          <p:nvPr/>
        </p:nvCxnSpPr>
        <p:spPr>
          <a:xfrm flipH="1">
            <a:off x="4833933" y="3941584"/>
            <a:ext cx="216617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5C1AD997-13C3-4516-B80E-D04E7B7E2184}"/>
              </a:ext>
            </a:extLst>
          </p:cNvPr>
          <p:cNvSpPr txBox="1"/>
          <p:nvPr/>
        </p:nvSpPr>
        <p:spPr>
          <a:xfrm>
            <a:off x="5077551" y="3698818"/>
            <a:ext cx="17605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2. </a:t>
            </a:r>
            <a:r>
              <a:rPr lang="pt-BR" sz="105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Cede duplicatas</a:t>
            </a:r>
            <a:endParaRPr lang="pt-BR" sz="105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86" name="Conector de Seta Reta 85">
            <a:extLst>
              <a:ext uri="{FF2B5EF4-FFF2-40B4-BE49-F238E27FC236}">
                <a16:creationId xmlns:a16="http://schemas.microsoft.com/office/drawing/2014/main" id="{A9D90CA0-AE88-4361-9BE9-686228D6C3AE}"/>
              </a:ext>
            </a:extLst>
          </p:cNvPr>
          <p:cNvCxnSpPr>
            <a:cxnSpLocks/>
          </p:cNvCxnSpPr>
          <p:nvPr/>
        </p:nvCxnSpPr>
        <p:spPr>
          <a:xfrm flipH="1">
            <a:off x="1585327" y="3333248"/>
            <a:ext cx="1910078" cy="46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D25EF5C9-C3A1-4433-9C1D-44F8DA132516}"/>
              </a:ext>
            </a:extLst>
          </p:cNvPr>
          <p:cNvSpPr txBox="1"/>
          <p:nvPr/>
        </p:nvSpPr>
        <p:spPr>
          <a:xfrm>
            <a:off x="1658410" y="3107324"/>
            <a:ext cx="17926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2.1 </a:t>
            </a:r>
            <a:r>
              <a:rPr lang="pt-BR" sz="105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Avaliação e Monitoramento</a:t>
            </a:r>
            <a:endParaRPr lang="pt-BR" sz="105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49" name="Agrupar 148">
            <a:extLst>
              <a:ext uri="{FF2B5EF4-FFF2-40B4-BE49-F238E27FC236}">
                <a16:creationId xmlns:a16="http://schemas.microsoft.com/office/drawing/2014/main" id="{D0284B6C-ED8F-4CFD-A94C-8D266E039067}"/>
              </a:ext>
            </a:extLst>
          </p:cNvPr>
          <p:cNvGrpSpPr/>
          <p:nvPr/>
        </p:nvGrpSpPr>
        <p:grpSpPr>
          <a:xfrm>
            <a:off x="2469378" y="5943036"/>
            <a:ext cx="972000" cy="720000"/>
            <a:chOff x="2469378" y="5943036"/>
            <a:chExt cx="972000" cy="720000"/>
          </a:xfrm>
        </p:grpSpPr>
        <p:sp>
          <p:nvSpPr>
            <p:cNvPr id="92" name="Retângulo de cantos arredondados 2">
              <a:extLst>
                <a:ext uri="{FF2B5EF4-FFF2-40B4-BE49-F238E27FC236}">
                  <a16:creationId xmlns:a16="http://schemas.microsoft.com/office/drawing/2014/main" id="{82B96651-5984-4E18-8CF3-E1D3819822F1}"/>
                </a:ext>
              </a:extLst>
            </p:cNvPr>
            <p:cNvSpPr/>
            <p:nvPr/>
          </p:nvSpPr>
          <p:spPr>
            <a:xfrm>
              <a:off x="2469378" y="5943036"/>
              <a:ext cx="972000" cy="7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br>
                <a:rPr lang="pt-BR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br>
                <a:rPr lang="pt-BR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endParaRPr lang="pt-BR" sz="9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pt-BR" sz="10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PLAC+SERPRO</a:t>
              </a:r>
            </a:p>
          </p:txBody>
        </p:sp>
        <p:pic>
          <p:nvPicPr>
            <p:cNvPr id="90" name="Imagem 89">
              <a:extLst>
                <a:ext uri="{FF2B5EF4-FFF2-40B4-BE49-F238E27FC236}">
                  <a16:creationId xmlns:a16="http://schemas.microsoft.com/office/drawing/2014/main" id="{2F405F90-5644-41D2-85C7-FB0753F84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4559" y="6045720"/>
              <a:ext cx="413578" cy="367994"/>
            </a:xfrm>
            <a:prstGeom prst="rect">
              <a:avLst/>
            </a:prstGeom>
          </p:spPr>
        </p:pic>
      </p:grp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58879ABB-1CC1-4E54-A277-BEA2075355DB}"/>
              </a:ext>
            </a:extLst>
          </p:cNvPr>
          <p:cNvSpPr txBox="1"/>
          <p:nvPr/>
        </p:nvSpPr>
        <p:spPr>
          <a:xfrm>
            <a:off x="886499" y="6083783"/>
            <a:ext cx="15441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2.2 </a:t>
            </a:r>
            <a:r>
              <a:rPr lang="pt-BR" sz="105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CERC faz consulta</a:t>
            </a:r>
            <a:br>
              <a:rPr lang="pt-BR" sz="105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</a:br>
            <a:r>
              <a:rPr lang="pt-BR" sz="105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nas bases publicas</a:t>
            </a:r>
            <a:endParaRPr lang="pt-BR" sz="105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7" name="Conector de Seta Reta 96">
            <a:extLst>
              <a:ext uri="{FF2B5EF4-FFF2-40B4-BE49-F238E27FC236}">
                <a16:creationId xmlns:a16="http://schemas.microsoft.com/office/drawing/2014/main" id="{7F76F624-37D0-46B7-90B5-62333F4F764C}"/>
              </a:ext>
            </a:extLst>
          </p:cNvPr>
          <p:cNvCxnSpPr>
            <a:cxnSpLocks/>
          </p:cNvCxnSpPr>
          <p:nvPr/>
        </p:nvCxnSpPr>
        <p:spPr>
          <a:xfrm>
            <a:off x="1563273" y="3757617"/>
            <a:ext cx="191342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3C2D407C-3EF1-4576-9358-638ABE0EA21C}"/>
              </a:ext>
            </a:extLst>
          </p:cNvPr>
          <p:cNvSpPr txBox="1"/>
          <p:nvPr/>
        </p:nvSpPr>
        <p:spPr>
          <a:xfrm>
            <a:off x="1599401" y="3536778"/>
            <a:ext cx="187472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2.3 </a:t>
            </a:r>
            <a:r>
              <a:rPr lang="pt-BR" sz="105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Disponibiliza as constatações da duplicatas</a:t>
            </a:r>
          </a:p>
          <a:p>
            <a:pPr algn="ctr"/>
            <a:endParaRPr lang="pt-BR" sz="105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01" name="Conector de Seta Reta 100">
            <a:extLst>
              <a:ext uri="{FF2B5EF4-FFF2-40B4-BE49-F238E27FC236}">
                <a16:creationId xmlns:a16="http://schemas.microsoft.com/office/drawing/2014/main" id="{3A7FBF65-4167-4A2A-8E88-F43564989301}"/>
              </a:ext>
            </a:extLst>
          </p:cNvPr>
          <p:cNvCxnSpPr>
            <a:cxnSpLocks/>
          </p:cNvCxnSpPr>
          <p:nvPr/>
        </p:nvCxnSpPr>
        <p:spPr>
          <a:xfrm flipH="1">
            <a:off x="1572598" y="4503536"/>
            <a:ext cx="191801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502B0C69-3CF4-4075-8266-8707115EFCA0}"/>
              </a:ext>
            </a:extLst>
          </p:cNvPr>
          <p:cNvSpPr txBox="1"/>
          <p:nvPr/>
        </p:nvSpPr>
        <p:spPr>
          <a:xfrm>
            <a:off x="1595699" y="4285918"/>
            <a:ext cx="1874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2.6 </a:t>
            </a:r>
            <a:r>
              <a:rPr lang="pt-BR" sz="105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Faz o</a:t>
            </a:r>
            <a:r>
              <a:rPr lang="pt-BR" sz="105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lang="pt-BR" sz="105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Gravame </a:t>
            </a:r>
            <a:br>
              <a:rPr lang="pt-BR" sz="105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</a:br>
            <a:r>
              <a:rPr lang="pt-BR" sz="105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da duplicata</a:t>
            </a:r>
            <a:endParaRPr lang="pt-BR" sz="105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05" name="Conector: Angulado 104">
            <a:extLst>
              <a:ext uri="{FF2B5EF4-FFF2-40B4-BE49-F238E27FC236}">
                <a16:creationId xmlns:a16="http://schemas.microsoft.com/office/drawing/2014/main" id="{D906EB26-94B6-437F-8ED4-5DA608B96616}"/>
              </a:ext>
            </a:extLst>
          </p:cNvPr>
          <p:cNvCxnSpPr>
            <a:cxnSpLocks/>
            <a:stCxn id="15" idx="2"/>
            <a:endCxn id="92" idx="1"/>
          </p:cNvCxnSpPr>
          <p:nvPr/>
        </p:nvCxnSpPr>
        <p:spPr>
          <a:xfrm rot="16200000" flipH="1">
            <a:off x="1450198" y="5283856"/>
            <a:ext cx="512034" cy="152632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Retângulo: Cantos Arredondados 106">
            <a:extLst>
              <a:ext uri="{FF2B5EF4-FFF2-40B4-BE49-F238E27FC236}">
                <a16:creationId xmlns:a16="http://schemas.microsoft.com/office/drawing/2014/main" id="{585BBA60-D0C0-4B3A-96D1-FBF6AD7B2D29}"/>
              </a:ext>
            </a:extLst>
          </p:cNvPr>
          <p:cNvSpPr/>
          <p:nvPr/>
        </p:nvSpPr>
        <p:spPr>
          <a:xfrm>
            <a:off x="4889669" y="746194"/>
            <a:ext cx="1982737" cy="1066889"/>
          </a:xfrm>
          <a:prstGeom prst="roundRect">
            <a:avLst/>
          </a:prstGeom>
          <a:solidFill>
            <a:srgbClr val="001C3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cap="all" dirty="0">
                <a:latin typeface="Segoe UI" panose="020B0502040204020203" pitchFamily="34" charset="0"/>
                <a:cs typeface="Segoe UI" panose="020B0502040204020203" pitchFamily="34" charset="0"/>
              </a:rPr>
              <a:t>Lei nº 13.476</a:t>
            </a:r>
            <a:br>
              <a:rPr lang="pt-BR" b="1" cap="all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pt-BR" sz="1000" b="1" cap="al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gravame na </a:t>
            </a:r>
            <a:r>
              <a:rPr lang="pt-BR" sz="1000" b="1" cap="all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cerc</a:t>
            </a:r>
            <a:r>
              <a:rPr lang="pt-BR" sz="1000" b="1" cap="al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</a:p>
          <a:p>
            <a:pPr algn="ctr"/>
            <a:r>
              <a:rPr lang="pt-BR" sz="1000" b="1" cap="al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preferência legal e segurança jurídica</a:t>
            </a:r>
            <a:endParaRPr lang="pt-BR" sz="10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2CC89710-1A3B-4EB5-8D28-D2D36EEDA85A}"/>
              </a:ext>
            </a:extLst>
          </p:cNvPr>
          <p:cNvSpPr txBox="1"/>
          <p:nvPr/>
        </p:nvSpPr>
        <p:spPr>
          <a:xfrm>
            <a:off x="5012120" y="4405061"/>
            <a:ext cx="18280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3. </a:t>
            </a:r>
            <a:r>
              <a:rPr lang="pt-BR" sz="105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Cede/dá em garantia recebíveis de cartão </a:t>
            </a:r>
            <a:endParaRPr lang="pt-BR" sz="105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14" name="Conector de Seta Reta 113">
            <a:extLst>
              <a:ext uri="{FF2B5EF4-FFF2-40B4-BE49-F238E27FC236}">
                <a16:creationId xmlns:a16="http://schemas.microsoft.com/office/drawing/2014/main" id="{B925CB57-3C91-4C2D-8F65-44C83F1E2133}"/>
              </a:ext>
            </a:extLst>
          </p:cNvPr>
          <p:cNvCxnSpPr>
            <a:cxnSpLocks/>
          </p:cNvCxnSpPr>
          <p:nvPr/>
        </p:nvCxnSpPr>
        <p:spPr>
          <a:xfrm flipH="1">
            <a:off x="4833934" y="4624163"/>
            <a:ext cx="216617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Conector de Seta Reta 114">
            <a:extLst>
              <a:ext uri="{FF2B5EF4-FFF2-40B4-BE49-F238E27FC236}">
                <a16:creationId xmlns:a16="http://schemas.microsoft.com/office/drawing/2014/main" id="{D8E362DE-E295-41FF-B31C-4115595CD31C}"/>
              </a:ext>
            </a:extLst>
          </p:cNvPr>
          <p:cNvCxnSpPr>
            <a:cxnSpLocks/>
          </p:cNvCxnSpPr>
          <p:nvPr/>
        </p:nvCxnSpPr>
        <p:spPr>
          <a:xfrm flipH="1">
            <a:off x="1568677" y="5045570"/>
            <a:ext cx="193672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D0279A83-01C9-43AE-BCE4-8E9189267D68}"/>
              </a:ext>
            </a:extLst>
          </p:cNvPr>
          <p:cNvSpPr txBox="1"/>
          <p:nvPr/>
        </p:nvSpPr>
        <p:spPr>
          <a:xfrm>
            <a:off x="1601604" y="4798290"/>
            <a:ext cx="18690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3.2 </a:t>
            </a:r>
            <a:r>
              <a:rPr lang="pt-BR" sz="105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Registra a operação </a:t>
            </a:r>
            <a:endParaRPr lang="pt-BR" sz="105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9" name="Retângulo: Cantos Arredondados 118">
            <a:extLst>
              <a:ext uri="{FF2B5EF4-FFF2-40B4-BE49-F238E27FC236}">
                <a16:creationId xmlns:a16="http://schemas.microsoft.com/office/drawing/2014/main" id="{6FF1D0C6-8FD7-4B08-B48C-702FFA7F933B}"/>
              </a:ext>
            </a:extLst>
          </p:cNvPr>
          <p:cNvSpPr/>
          <p:nvPr/>
        </p:nvSpPr>
        <p:spPr>
          <a:xfrm>
            <a:off x="4904308" y="5553322"/>
            <a:ext cx="1982737" cy="1066889"/>
          </a:xfrm>
          <a:prstGeom prst="roundRect">
            <a:avLst/>
          </a:prstGeom>
          <a:solidFill>
            <a:srgbClr val="001C3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cap="all" dirty="0">
                <a:latin typeface="Segoe UI" panose="020B0502040204020203" pitchFamily="34" charset="0"/>
                <a:cs typeface="Segoe UI" panose="020B0502040204020203" pitchFamily="34" charset="0"/>
              </a:rPr>
              <a:t>Consulta pública 68</a:t>
            </a:r>
            <a:br>
              <a:rPr lang="pt-BR" b="1" cap="all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pt-BR" sz="1050" b="1" cap="al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única registradora autorizada pelo </a:t>
            </a:r>
            <a:r>
              <a:rPr lang="pt-BR" sz="1050" b="1" cap="all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bcb</a:t>
            </a:r>
            <a:endParaRPr lang="pt-BR" sz="105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01455CDD-ED9C-4BAB-92A1-EEA37F51F222}"/>
              </a:ext>
            </a:extLst>
          </p:cNvPr>
          <p:cNvSpPr txBox="1"/>
          <p:nvPr/>
        </p:nvSpPr>
        <p:spPr>
          <a:xfrm>
            <a:off x="2173479" y="511610"/>
            <a:ext cx="358127" cy="25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1.</a:t>
            </a:r>
            <a:r>
              <a:rPr lang="pt-BR" sz="105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</a:t>
            </a: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C8967C31-5567-4836-AF3B-5B581181F50E}"/>
              </a:ext>
            </a:extLst>
          </p:cNvPr>
          <p:cNvSpPr txBox="1"/>
          <p:nvPr/>
        </p:nvSpPr>
        <p:spPr>
          <a:xfrm>
            <a:off x="4953263" y="3969071"/>
            <a:ext cx="19457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2.4 </a:t>
            </a:r>
            <a:r>
              <a:rPr lang="pt-BR" sz="105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Libera o crédito</a:t>
            </a:r>
            <a:r>
              <a:rPr lang="pt-BR" sz="10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</a:t>
            </a:r>
          </a:p>
        </p:txBody>
      </p:sp>
      <p:cxnSp>
        <p:nvCxnSpPr>
          <p:cNvPr id="123" name="Conector de Seta Reta 122">
            <a:extLst>
              <a:ext uri="{FF2B5EF4-FFF2-40B4-BE49-F238E27FC236}">
                <a16:creationId xmlns:a16="http://schemas.microsoft.com/office/drawing/2014/main" id="{F53B6CE4-94AD-400E-8908-68FE5CAB25C9}"/>
              </a:ext>
            </a:extLst>
          </p:cNvPr>
          <p:cNvCxnSpPr>
            <a:cxnSpLocks/>
          </p:cNvCxnSpPr>
          <p:nvPr/>
        </p:nvCxnSpPr>
        <p:spPr>
          <a:xfrm>
            <a:off x="4843234" y="4211828"/>
            <a:ext cx="214482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8C53FA19-D0C7-485D-B516-AF63F581AC95}"/>
              </a:ext>
            </a:extLst>
          </p:cNvPr>
          <p:cNvSpPr txBox="1"/>
          <p:nvPr/>
        </p:nvSpPr>
        <p:spPr>
          <a:xfrm>
            <a:off x="5001734" y="5339585"/>
            <a:ext cx="358127" cy="25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3.</a:t>
            </a:r>
            <a:r>
              <a:rPr lang="pt-BR" sz="105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</a:t>
            </a: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0F4D9D5B-90F7-4CEE-9D7F-B76679B74BC5}"/>
              </a:ext>
            </a:extLst>
          </p:cNvPr>
          <p:cNvSpPr txBox="1"/>
          <p:nvPr/>
        </p:nvSpPr>
        <p:spPr>
          <a:xfrm>
            <a:off x="4958855" y="4910679"/>
            <a:ext cx="19232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3.1 </a:t>
            </a:r>
            <a:r>
              <a:rPr lang="pt-BR" sz="105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Libera o crédito</a:t>
            </a:r>
            <a:r>
              <a:rPr lang="pt-BR" sz="10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</a:t>
            </a: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ACFF225F-5B9D-4BB5-A3E9-85CE617F8187}"/>
              </a:ext>
            </a:extLst>
          </p:cNvPr>
          <p:cNvSpPr txBox="1"/>
          <p:nvPr/>
        </p:nvSpPr>
        <p:spPr>
          <a:xfrm>
            <a:off x="5001734" y="523587"/>
            <a:ext cx="358127" cy="25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2.</a:t>
            </a:r>
            <a:r>
              <a:rPr lang="pt-BR" sz="105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</a:t>
            </a:r>
          </a:p>
        </p:txBody>
      </p:sp>
      <p:grpSp>
        <p:nvGrpSpPr>
          <p:cNvPr id="148" name="Agrupar 147">
            <a:extLst>
              <a:ext uri="{FF2B5EF4-FFF2-40B4-BE49-F238E27FC236}">
                <a16:creationId xmlns:a16="http://schemas.microsoft.com/office/drawing/2014/main" id="{8BB907BC-5EAF-41DA-A9E6-50266375BE95}"/>
              </a:ext>
            </a:extLst>
          </p:cNvPr>
          <p:cNvGrpSpPr/>
          <p:nvPr/>
        </p:nvGrpSpPr>
        <p:grpSpPr>
          <a:xfrm>
            <a:off x="7018135" y="972741"/>
            <a:ext cx="1263056" cy="4818260"/>
            <a:chOff x="7018135" y="972741"/>
            <a:chExt cx="1263056" cy="4818260"/>
          </a:xfrm>
        </p:grpSpPr>
        <p:sp>
          <p:nvSpPr>
            <p:cNvPr id="78" name="Retângulo de cantos arredondados 2">
              <a:extLst>
                <a:ext uri="{FF2B5EF4-FFF2-40B4-BE49-F238E27FC236}">
                  <a16:creationId xmlns:a16="http://schemas.microsoft.com/office/drawing/2014/main" id="{0A774074-24FB-41EE-9A65-81F3CACD0DE6}"/>
                </a:ext>
              </a:extLst>
            </p:cNvPr>
            <p:cNvSpPr/>
            <p:nvPr/>
          </p:nvSpPr>
          <p:spPr>
            <a:xfrm>
              <a:off x="7018135" y="972741"/>
              <a:ext cx="1263056" cy="4818260"/>
            </a:xfrm>
            <a:prstGeom prst="roundRect">
              <a:avLst>
                <a:gd name="adj" fmla="val 6369"/>
              </a:avLst>
            </a:prstGeom>
            <a:solidFill>
              <a:schemeClr val="bg2">
                <a:lumMod val="90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pt-BR" sz="1050" b="1" dirty="0" err="1">
                  <a:solidFill>
                    <a:schemeClr val="tx2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MPEs</a:t>
              </a:r>
              <a:endParaRPr lang="pt-BR" sz="105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Retângulo de cantos arredondados 2">
              <a:extLst>
                <a:ext uri="{FF2B5EF4-FFF2-40B4-BE49-F238E27FC236}">
                  <a16:creationId xmlns:a16="http://schemas.microsoft.com/office/drawing/2014/main" id="{1A2A8C20-AA09-48CB-985B-12C61B4D0342}"/>
                </a:ext>
              </a:extLst>
            </p:cNvPr>
            <p:cNvSpPr/>
            <p:nvPr/>
          </p:nvSpPr>
          <p:spPr>
            <a:xfrm>
              <a:off x="7125019" y="1811256"/>
              <a:ext cx="1033200" cy="781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br>
                <a:rPr lang="pt-BR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br>
                <a:rPr lang="pt-BR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t-BR" sz="10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PEQUENA EMPRESA 1</a:t>
              </a:r>
            </a:p>
          </p:txBody>
        </p:sp>
        <p:pic>
          <p:nvPicPr>
            <p:cNvPr id="8" name="Gráfico 7" descr="Usuário">
              <a:extLst>
                <a:ext uri="{FF2B5EF4-FFF2-40B4-BE49-F238E27FC236}">
                  <a16:creationId xmlns:a16="http://schemas.microsoft.com/office/drawing/2014/main" id="{73D7EC0F-9E36-4161-899B-754C1D621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48025" y="1842638"/>
              <a:ext cx="359218" cy="359218"/>
            </a:xfrm>
            <a:prstGeom prst="rect">
              <a:avLst/>
            </a:prstGeom>
          </p:spPr>
        </p:pic>
        <p:sp>
          <p:nvSpPr>
            <p:cNvPr id="9" name="Retângulo de cantos arredondados 2">
              <a:extLst>
                <a:ext uri="{FF2B5EF4-FFF2-40B4-BE49-F238E27FC236}">
                  <a16:creationId xmlns:a16="http://schemas.microsoft.com/office/drawing/2014/main" id="{33079B9D-40A3-4999-A311-7C4EF60F6050}"/>
                </a:ext>
              </a:extLst>
            </p:cNvPr>
            <p:cNvSpPr/>
            <p:nvPr/>
          </p:nvSpPr>
          <p:spPr>
            <a:xfrm>
              <a:off x="7133063" y="2816132"/>
              <a:ext cx="1033200" cy="781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br>
                <a:rPr lang="pt-BR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br>
                <a:rPr lang="pt-BR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t-BR" sz="10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PEQUENA EMPRESA 2</a:t>
              </a:r>
              <a:endParaRPr lang="pt-BR" sz="1000" b="1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pic>
          <p:nvPicPr>
            <p:cNvPr id="10" name="Gráfico 9" descr="Usuário">
              <a:extLst>
                <a:ext uri="{FF2B5EF4-FFF2-40B4-BE49-F238E27FC236}">
                  <a16:creationId xmlns:a16="http://schemas.microsoft.com/office/drawing/2014/main" id="{AF28E071-9ACA-42F8-9C5E-5CA742773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48025" y="2824540"/>
              <a:ext cx="359218" cy="359218"/>
            </a:xfrm>
            <a:prstGeom prst="rect">
              <a:avLst/>
            </a:prstGeom>
          </p:spPr>
        </p:pic>
        <p:sp>
          <p:nvSpPr>
            <p:cNvPr id="128" name="Retângulo de cantos arredondados 2">
              <a:extLst>
                <a:ext uri="{FF2B5EF4-FFF2-40B4-BE49-F238E27FC236}">
                  <a16:creationId xmlns:a16="http://schemas.microsoft.com/office/drawing/2014/main" id="{2952F134-68FF-4A51-A2AD-2210632A2718}"/>
                </a:ext>
              </a:extLst>
            </p:cNvPr>
            <p:cNvSpPr/>
            <p:nvPr/>
          </p:nvSpPr>
          <p:spPr>
            <a:xfrm>
              <a:off x="7125019" y="3821008"/>
              <a:ext cx="1033200" cy="781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br>
                <a:rPr lang="pt-BR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br>
                <a:rPr lang="pt-BR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t-BR" sz="10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PEQUENA EMPRESA 3</a:t>
              </a:r>
              <a:endParaRPr lang="pt-BR" sz="1000" b="1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pic>
          <p:nvPicPr>
            <p:cNvPr id="129" name="Gráfico 128" descr="Usuário">
              <a:extLst>
                <a:ext uri="{FF2B5EF4-FFF2-40B4-BE49-F238E27FC236}">
                  <a16:creationId xmlns:a16="http://schemas.microsoft.com/office/drawing/2014/main" id="{587611E2-BC02-4CBA-A78D-0A43A481E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60998" y="3852390"/>
              <a:ext cx="359218" cy="359218"/>
            </a:xfrm>
            <a:prstGeom prst="rect">
              <a:avLst/>
            </a:prstGeom>
          </p:spPr>
        </p:pic>
        <p:sp>
          <p:nvSpPr>
            <p:cNvPr id="130" name="Retângulo de cantos arredondados 2">
              <a:extLst>
                <a:ext uri="{FF2B5EF4-FFF2-40B4-BE49-F238E27FC236}">
                  <a16:creationId xmlns:a16="http://schemas.microsoft.com/office/drawing/2014/main" id="{8902CE7C-5866-40BA-8516-915D498969C4}"/>
                </a:ext>
              </a:extLst>
            </p:cNvPr>
            <p:cNvSpPr/>
            <p:nvPr/>
          </p:nvSpPr>
          <p:spPr>
            <a:xfrm>
              <a:off x="7129401" y="4828884"/>
              <a:ext cx="1033200" cy="781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br>
                <a:rPr lang="pt-BR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br>
                <a:rPr lang="pt-BR" sz="1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pt-BR" sz="10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PEQUENA EMPRESA N</a:t>
              </a:r>
              <a:endParaRPr lang="pt-BR" sz="1000" b="1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pic>
          <p:nvPicPr>
            <p:cNvPr id="131" name="Gráfico 130" descr="Usuário">
              <a:extLst>
                <a:ext uri="{FF2B5EF4-FFF2-40B4-BE49-F238E27FC236}">
                  <a16:creationId xmlns:a16="http://schemas.microsoft.com/office/drawing/2014/main" id="{B04F1601-A00F-45EB-80AB-52F4CFF53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48025" y="4850215"/>
              <a:ext cx="359218" cy="359218"/>
            </a:xfrm>
            <a:prstGeom prst="rect">
              <a:avLst/>
            </a:prstGeom>
          </p:spPr>
        </p:pic>
      </p:grpSp>
      <p:sp>
        <p:nvSpPr>
          <p:cNvPr id="132" name="CaixaDeTexto 131">
            <a:extLst>
              <a:ext uri="{FF2B5EF4-FFF2-40B4-BE49-F238E27FC236}">
                <a16:creationId xmlns:a16="http://schemas.microsoft.com/office/drawing/2014/main" id="{8356C204-645E-447D-90B9-B5C1C38AC73C}"/>
              </a:ext>
            </a:extLst>
          </p:cNvPr>
          <p:cNvSpPr txBox="1"/>
          <p:nvPr/>
        </p:nvSpPr>
        <p:spPr>
          <a:xfrm>
            <a:off x="1596094" y="3937851"/>
            <a:ext cx="18747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2.5 </a:t>
            </a:r>
            <a:r>
              <a:rPr lang="pt-BR" sz="1050" dirty="0"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Registra a Operação</a:t>
            </a:r>
            <a:r>
              <a:rPr lang="pt-BR" sz="105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</a:t>
            </a:r>
          </a:p>
        </p:txBody>
      </p:sp>
      <p:cxnSp>
        <p:nvCxnSpPr>
          <p:cNvPr id="133" name="Conector de Seta Reta 132">
            <a:extLst>
              <a:ext uri="{FF2B5EF4-FFF2-40B4-BE49-F238E27FC236}">
                <a16:creationId xmlns:a16="http://schemas.microsoft.com/office/drawing/2014/main" id="{4D7E0059-0E40-4B45-B7C3-BC5D3566F7A2}"/>
              </a:ext>
            </a:extLst>
          </p:cNvPr>
          <p:cNvCxnSpPr>
            <a:cxnSpLocks/>
          </p:cNvCxnSpPr>
          <p:nvPr/>
        </p:nvCxnSpPr>
        <p:spPr>
          <a:xfrm flipH="1">
            <a:off x="1563273" y="4159382"/>
            <a:ext cx="19080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5" name="Textfeld 28">
            <a:extLst>
              <a:ext uri="{FF2B5EF4-FFF2-40B4-BE49-F238E27FC236}">
                <a16:creationId xmlns:a16="http://schemas.microsoft.com/office/drawing/2014/main" id="{560AFE2C-F696-4D3E-AD23-CF484DB6A67C}"/>
              </a:ext>
            </a:extLst>
          </p:cNvPr>
          <p:cNvSpPr txBox="1"/>
          <p:nvPr/>
        </p:nvSpPr>
        <p:spPr>
          <a:xfrm>
            <a:off x="-1" y="-7214"/>
            <a:ext cx="10018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ESC – MODELO DE USO DOS SERVIÇOS DA CERC</a:t>
            </a:r>
          </a:p>
        </p:txBody>
      </p:sp>
      <p:cxnSp>
        <p:nvCxnSpPr>
          <p:cNvPr id="136" name="Gerader Verbinder 31">
            <a:extLst>
              <a:ext uri="{FF2B5EF4-FFF2-40B4-BE49-F238E27FC236}">
                <a16:creationId xmlns:a16="http://schemas.microsoft.com/office/drawing/2014/main" id="{D6768137-1A04-481A-AFA6-C6500AA610FD}"/>
              </a:ext>
            </a:extLst>
          </p:cNvPr>
          <p:cNvCxnSpPr>
            <a:cxnSpLocks/>
          </p:cNvCxnSpPr>
          <p:nvPr/>
        </p:nvCxnSpPr>
        <p:spPr>
          <a:xfrm flipH="1">
            <a:off x="1589" y="500711"/>
            <a:ext cx="1219041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ector de Seta Reta 138">
            <a:extLst>
              <a:ext uri="{FF2B5EF4-FFF2-40B4-BE49-F238E27FC236}">
                <a16:creationId xmlns:a16="http://schemas.microsoft.com/office/drawing/2014/main" id="{D47DA595-54BC-475B-9DE2-C1903DFD4010}"/>
              </a:ext>
            </a:extLst>
          </p:cNvPr>
          <p:cNvCxnSpPr>
            <a:cxnSpLocks/>
          </p:cNvCxnSpPr>
          <p:nvPr/>
        </p:nvCxnSpPr>
        <p:spPr>
          <a:xfrm>
            <a:off x="4847918" y="5164420"/>
            <a:ext cx="214482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5" name="Imagem 64">
            <a:extLst>
              <a:ext uri="{FF2B5EF4-FFF2-40B4-BE49-F238E27FC236}">
                <a16:creationId xmlns:a16="http://schemas.microsoft.com/office/drawing/2014/main" id="{7A4E46FC-F03D-463D-B10F-B54FA115817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67" y="3202857"/>
            <a:ext cx="1140058" cy="2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3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6" grpId="0" animBg="1"/>
      <p:bldP spid="51" grpId="0"/>
      <p:bldP spid="55" grpId="0"/>
      <p:bldP spid="61" grpId="0"/>
      <p:bldP spid="85" grpId="0"/>
      <p:bldP spid="87" grpId="0"/>
      <p:bldP spid="95" grpId="0"/>
      <p:bldP spid="100" grpId="0"/>
      <p:bldP spid="103" grpId="0"/>
      <p:bldP spid="107" grpId="0" animBg="1"/>
      <p:bldP spid="113" grpId="0"/>
      <p:bldP spid="117" grpId="0"/>
      <p:bldP spid="119" grpId="0" animBg="1"/>
      <p:bldP spid="120" grpId="0"/>
      <p:bldP spid="121" grpId="0"/>
      <p:bldP spid="124" grpId="0"/>
      <p:bldP spid="126" grpId="0"/>
      <p:bldP spid="127" grpId="0"/>
      <p:bldP spid="132" grpId="0"/>
      <p:bldP spid="1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E7DCEFE9-F382-43D0-9E5C-B56C651BF2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75"/>
          <a:stretch/>
        </p:blipFill>
        <p:spPr>
          <a:xfrm>
            <a:off x="5143500" y="11724"/>
            <a:ext cx="7048500" cy="6858000"/>
          </a:xfrm>
          <a:prstGeom prst="rect">
            <a:avLst/>
          </a:prstGeom>
        </p:spPr>
      </p:pic>
      <p:sp>
        <p:nvSpPr>
          <p:cNvPr id="3" name="Textfeld 36">
            <a:extLst>
              <a:ext uri="{FF2B5EF4-FFF2-40B4-BE49-F238E27FC236}">
                <a16:creationId xmlns:a16="http://schemas.microsoft.com/office/drawing/2014/main" id="{DF5B2E40-07C6-4C49-90A1-C374A4962A3F}"/>
              </a:ext>
            </a:extLst>
          </p:cNvPr>
          <p:cNvSpPr txBox="1"/>
          <p:nvPr/>
        </p:nvSpPr>
        <p:spPr>
          <a:xfrm>
            <a:off x="5243279" y="621160"/>
            <a:ext cx="688657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1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CERC</a:t>
            </a:r>
            <a:r>
              <a:rPr lang="en-US" sz="4400" dirty="0">
                <a:solidFill>
                  <a:srgbClr val="001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REALIZOU EM 22/05 O </a:t>
            </a:r>
            <a:r>
              <a:rPr lang="en-US" sz="4800" b="1" dirty="0">
                <a:solidFill>
                  <a:srgbClr val="001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PRIMEIRO</a:t>
            </a:r>
            <a:r>
              <a:rPr lang="en-US" sz="4400" dirty="0">
                <a:solidFill>
                  <a:srgbClr val="001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800" b="1" dirty="0">
                <a:solidFill>
                  <a:srgbClr val="001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REGISTRO DE OPERAÇÃO DE CRÉDITO</a:t>
            </a:r>
            <a:r>
              <a:rPr lang="en-US" sz="4400" dirty="0">
                <a:solidFill>
                  <a:srgbClr val="001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POR UMA </a:t>
            </a:r>
            <a:r>
              <a:rPr lang="en-US" sz="4800" b="1" dirty="0">
                <a:solidFill>
                  <a:srgbClr val="001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ESC NO BRASIL</a:t>
            </a:r>
          </a:p>
          <a:p>
            <a:pPr algn="ctr"/>
            <a:endParaRPr lang="en-US" sz="3600" b="1" dirty="0">
              <a:solidFill>
                <a:srgbClr val="001C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4800" b="1" dirty="0">
                <a:solidFill>
                  <a:srgbClr val="001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PARABENIZAMOS A SIMPLE CREDIT!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EEAF236-8374-4F20-8222-634F59E4EF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00" y="80685"/>
            <a:ext cx="576000" cy="10505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4058FDB-7CB4-476D-9D20-4652093A5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1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20BB020-4F53-44C1-A4A1-C52D5F5AA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53" y="380932"/>
            <a:ext cx="9423033" cy="62875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2281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/>
          <p:cNvSpPr/>
          <p:nvPr/>
        </p:nvSpPr>
        <p:spPr>
          <a:xfrm>
            <a:off x="3747676" y="0"/>
            <a:ext cx="8442737" cy="6858000"/>
          </a:xfrm>
          <a:prstGeom prst="rect">
            <a:avLst/>
          </a:prstGeom>
          <a:solidFill>
            <a:srgbClr val="001C3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>
              <a:defRPr/>
            </a:pPr>
            <a:endParaRPr lang="de-DE" sz="900">
              <a:solidFill>
                <a:srgbClr val="F0F0F0"/>
              </a:solidFill>
              <a:latin typeface="Calibri" panose="020F0502020204030204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3752038" y="0"/>
            <a:ext cx="8442737" cy="6858000"/>
          </a:xfrm>
          <a:prstGeom prst="rect">
            <a:avLst/>
          </a:prstGeom>
          <a:blipFill dpi="0" rotWithShape="1">
            <a:blip r:embed="rId3" cstate="email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2176" r="-22176"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>
              <a:defRPr/>
            </a:pPr>
            <a:endParaRPr lang="de-DE" sz="900">
              <a:solidFill>
                <a:srgbClr val="F0F0F0"/>
              </a:solidFill>
              <a:latin typeface="Calibri" panose="020F0502020204030204"/>
            </a:endParaRPr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8B8C4984-CA19-4E34-ADED-8F1826CBED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000" y="1557000"/>
            <a:ext cx="3790639" cy="68486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68916D-BED7-4AEF-8C5C-7319897EB5DC}"/>
              </a:ext>
            </a:extLst>
          </p:cNvPr>
          <p:cNvSpPr/>
          <p:nvPr/>
        </p:nvSpPr>
        <p:spPr>
          <a:xfrm>
            <a:off x="6312000" y="4149000"/>
            <a:ext cx="3177473" cy="391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ea typeface="Microsoft PhagsPa" charset="0"/>
                <a:cs typeface="Segoe UI" panose="020B0502040204020203" pitchFamily="34" charset="0"/>
              </a:rPr>
              <a:t>OBRIGADO!</a:t>
            </a:r>
          </a:p>
        </p:txBody>
      </p:sp>
      <p:sp>
        <p:nvSpPr>
          <p:cNvPr id="38" name="Freeform 22">
            <a:extLst>
              <a:ext uri="{FF2B5EF4-FFF2-40B4-BE49-F238E27FC236}">
                <a16:creationId xmlns:a16="http://schemas.microsoft.com/office/drawing/2014/main" id="{91C2F8CB-EE8D-4A60-8CA3-2038219F7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871" y="5860092"/>
            <a:ext cx="131558" cy="104573"/>
          </a:xfrm>
          <a:custGeom>
            <a:avLst/>
            <a:gdLst>
              <a:gd name="T0" fmla="*/ 464 w 514"/>
              <a:gd name="T1" fmla="*/ 0 h 411"/>
              <a:gd name="T2" fmla="*/ 54 w 514"/>
              <a:gd name="T3" fmla="*/ 0 h 411"/>
              <a:gd name="T4" fmla="*/ 0 w 514"/>
              <a:gd name="T5" fmla="*/ 53 h 411"/>
              <a:gd name="T6" fmla="*/ 0 w 514"/>
              <a:gd name="T7" fmla="*/ 356 h 411"/>
              <a:gd name="T8" fmla="*/ 54 w 514"/>
              <a:gd name="T9" fmla="*/ 410 h 411"/>
              <a:gd name="T10" fmla="*/ 464 w 514"/>
              <a:gd name="T11" fmla="*/ 410 h 411"/>
              <a:gd name="T12" fmla="*/ 513 w 514"/>
              <a:gd name="T13" fmla="*/ 356 h 411"/>
              <a:gd name="T14" fmla="*/ 513 w 514"/>
              <a:gd name="T15" fmla="*/ 53 h 411"/>
              <a:gd name="T16" fmla="*/ 464 w 514"/>
              <a:gd name="T17" fmla="*/ 0 h 411"/>
              <a:gd name="T18" fmla="*/ 464 w 514"/>
              <a:gd name="T19" fmla="*/ 102 h 411"/>
              <a:gd name="T20" fmla="*/ 259 w 514"/>
              <a:gd name="T21" fmla="*/ 229 h 411"/>
              <a:gd name="T22" fmla="*/ 54 w 514"/>
              <a:gd name="T23" fmla="*/ 102 h 411"/>
              <a:gd name="T24" fmla="*/ 54 w 514"/>
              <a:gd name="T25" fmla="*/ 53 h 411"/>
              <a:gd name="T26" fmla="*/ 259 w 514"/>
              <a:gd name="T27" fmla="*/ 180 h 411"/>
              <a:gd name="T28" fmla="*/ 464 w 514"/>
              <a:gd name="T29" fmla="*/ 53 h 411"/>
              <a:gd name="T30" fmla="*/ 464 w 514"/>
              <a:gd name="T31" fmla="*/ 102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4" h="411">
                <a:moveTo>
                  <a:pt x="464" y="0"/>
                </a:moveTo>
                <a:lnTo>
                  <a:pt x="54" y="0"/>
                </a:lnTo>
                <a:cubicBezTo>
                  <a:pt x="25" y="0"/>
                  <a:pt x="0" y="24"/>
                  <a:pt x="0" y="53"/>
                </a:cubicBezTo>
                <a:lnTo>
                  <a:pt x="0" y="356"/>
                </a:lnTo>
                <a:cubicBezTo>
                  <a:pt x="0" y="386"/>
                  <a:pt x="25" y="410"/>
                  <a:pt x="54" y="410"/>
                </a:cubicBezTo>
                <a:lnTo>
                  <a:pt x="464" y="410"/>
                </a:lnTo>
                <a:cubicBezTo>
                  <a:pt x="489" y="410"/>
                  <a:pt x="513" y="386"/>
                  <a:pt x="513" y="356"/>
                </a:cubicBezTo>
                <a:lnTo>
                  <a:pt x="513" y="53"/>
                </a:lnTo>
                <a:cubicBezTo>
                  <a:pt x="513" y="24"/>
                  <a:pt x="489" y="0"/>
                  <a:pt x="464" y="0"/>
                </a:cubicBezTo>
                <a:close/>
                <a:moveTo>
                  <a:pt x="464" y="102"/>
                </a:moveTo>
                <a:lnTo>
                  <a:pt x="259" y="229"/>
                </a:lnTo>
                <a:lnTo>
                  <a:pt x="54" y="102"/>
                </a:lnTo>
                <a:lnTo>
                  <a:pt x="54" y="53"/>
                </a:lnTo>
                <a:lnTo>
                  <a:pt x="259" y="180"/>
                </a:lnTo>
                <a:lnTo>
                  <a:pt x="464" y="53"/>
                </a:lnTo>
                <a:lnTo>
                  <a:pt x="464" y="102"/>
                </a:lnTo>
                <a:close/>
              </a:path>
            </a:pathLst>
          </a:custGeom>
          <a:solidFill>
            <a:srgbClr val="001C3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40" name="Freeform 29">
            <a:extLst>
              <a:ext uri="{FF2B5EF4-FFF2-40B4-BE49-F238E27FC236}">
                <a16:creationId xmlns:a16="http://schemas.microsoft.com/office/drawing/2014/main" id="{0EC3957F-9C70-4FD9-A656-A3709536B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676" y="5245977"/>
            <a:ext cx="93583" cy="148172"/>
          </a:xfrm>
          <a:custGeom>
            <a:avLst/>
            <a:gdLst>
              <a:gd name="T0" fmla="*/ 320 w 372"/>
              <a:gd name="T1" fmla="*/ 0 h 586"/>
              <a:gd name="T2" fmla="*/ 56 w 372"/>
              <a:gd name="T3" fmla="*/ 0 h 586"/>
              <a:gd name="T4" fmla="*/ 0 w 372"/>
              <a:gd name="T5" fmla="*/ 51 h 586"/>
              <a:gd name="T6" fmla="*/ 0 w 372"/>
              <a:gd name="T7" fmla="*/ 534 h 586"/>
              <a:gd name="T8" fmla="*/ 56 w 372"/>
              <a:gd name="T9" fmla="*/ 585 h 586"/>
              <a:gd name="T10" fmla="*/ 320 w 372"/>
              <a:gd name="T11" fmla="*/ 585 h 586"/>
              <a:gd name="T12" fmla="*/ 371 w 372"/>
              <a:gd name="T13" fmla="*/ 534 h 586"/>
              <a:gd name="T14" fmla="*/ 371 w 372"/>
              <a:gd name="T15" fmla="*/ 51 h 586"/>
              <a:gd name="T16" fmla="*/ 320 w 372"/>
              <a:gd name="T17" fmla="*/ 0 h 586"/>
              <a:gd name="T18" fmla="*/ 320 w 372"/>
              <a:gd name="T19" fmla="*/ 478 h 586"/>
              <a:gd name="T20" fmla="*/ 56 w 372"/>
              <a:gd name="T21" fmla="*/ 478 h 586"/>
              <a:gd name="T22" fmla="*/ 56 w 372"/>
              <a:gd name="T23" fmla="*/ 107 h 586"/>
              <a:gd name="T24" fmla="*/ 320 w 372"/>
              <a:gd name="T25" fmla="*/ 107 h 586"/>
              <a:gd name="T26" fmla="*/ 320 w 372"/>
              <a:gd name="T27" fmla="*/ 478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72" h="586">
                <a:moveTo>
                  <a:pt x="320" y="0"/>
                </a:moveTo>
                <a:lnTo>
                  <a:pt x="56" y="0"/>
                </a:lnTo>
                <a:cubicBezTo>
                  <a:pt x="26" y="0"/>
                  <a:pt x="0" y="26"/>
                  <a:pt x="0" y="51"/>
                </a:cubicBezTo>
                <a:lnTo>
                  <a:pt x="0" y="534"/>
                </a:lnTo>
                <a:cubicBezTo>
                  <a:pt x="0" y="559"/>
                  <a:pt x="26" y="585"/>
                  <a:pt x="56" y="585"/>
                </a:cubicBezTo>
                <a:lnTo>
                  <a:pt x="320" y="585"/>
                </a:lnTo>
                <a:cubicBezTo>
                  <a:pt x="351" y="585"/>
                  <a:pt x="371" y="559"/>
                  <a:pt x="371" y="534"/>
                </a:cubicBezTo>
                <a:lnTo>
                  <a:pt x="371" y="51"/>
                </a:lnTo>
                <a:cubicBezTo>
                  <a:pt x="371" y="26"/>
                  <a:pt x="351" y="0"/>
                  <a:pt x="320" y="0"/>
                </a:cubicBezTo>
                <a:close/>
                <a:moveTo>
                  <a:pt x="320" y="478"/>
                </a:moveTo>
                <a:lnTo>
                  <a:pt x="56" y="478"/>
                </a:lnTo>
                <a:lnTo>
                  <a:pt x="56" y="107"/>
                </a:lnTo>
                <a:lnTo>
                  <a:pt x="320" y="107"/>
                </a:lnTo>
                <a:lnTo>
                  <a:pt x="320" y="478"/>
                </a:lnTo>
                <a:close/>
              </a:path>
            </a:pathLst>
          </a:custGeom>
          <a:solidFill>
            <a:srgbClr val="001C3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41" name="Freeform 8">
            <a:extLst>
              <a:ext uri="{FF2B5EF4-FFF2-40B4-BE49-F238E27FC236}">
                <a16:creationId xmlns:a16="http://schemas.microsoft.com/office/drawing/2014/main" id="{E36514A9-AA46-4B2A-A01D-F7942E5B3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014" y="4418902"/>
            <a:ext cx="142179" cy="129359"/>
          </a:xfrm>
          <a:custGeom>
            <a:avLst/>
            <a:gdLst>
              <a:gd name="T0" fmla="*/ 272 w 540"/>
              <a:gd name="T1" fmla="*/ 0 h 489"/>
              <a:gd name="T2" fmla="*/ 0 w 540"/>
              <a:gd name="T3" fmla="*/ 488 h 489"/>
              <a:gd name="T4" fmla="*/ 539 w 540"/>
              <a:gd name="T5" fmla="*/ 108 h 489"/>
              <a:gd name="T6" fmla="*/ 108 w 540"/>
              <a:gd name="T7" fmla="*/ 432 h 489"/>
              <a:gd name="T8" fmla="*/ 56 w 540"/>
              <a:gd name="T9" fmla="*/ 380 h 489"/>
              <a:gd name="T10" fmla="*/ 108 w 540"/>
              <a:gd name="T11" fmla="*/ 432 h 489"/>
              <a:gd name="T12" fmla="*/ 56 w 540"/>
              <a:gd name="T13" fmla="*/ 324 h 489"/>
              <a:gd name="T14" fmla="*/ 108 w 540"/>
              <a:gd name="T15" fmla="*/ 272 h 489"/>
              <a:gd name="T16" fmla="*/ 108 w 540"/>
              <a:gd name="T17" fmla="*/ 216 h 489"/>
              <a:gd name="T18" fmla="*/ 56 w 540"/>
              <a:gd name="T19" fmla="*/ 164 h 489"/>
              <a:gd name="T20" fmla="*/ 108 w 540"/>
              <a:gd name="T21" fmla="*/ 216 h 489"/>
              <a:gd name="T22" fmla="*/ 56 w 540"/>
              <a:gd name="T23" fmla="*/ 108 h 489"/>
              <a:gd name="T24" fmla="*/ 108 w 540"/>
              <a:gd name="T25" fmla="*/ 56 h 489"/>
              <a:gd name="T26" fmla="*/ 216 w 540"/>
              <a:gd name="T27" fmla="*/ 432 h 489"/>
              <a:gd name="T28" fmla="*/ 164 w 540"/>
              <a:gd name="T29" fmla="*/ 380 h 489"/>
              <a:gd name="T30" fmla="*/ 216 w 540"/>
              <a:gd name="T31" fmla="*/ 432 h 489"/>
              <a:gd name="T32" fmla="*/ 164 w 540"/>
              <a:gd name="T33" fmla="*/ 324 h 489"/>
              <a:gd name="T34" fmla="*/ 216 w 540"/>
              <a:gd name="T35" fmla="*/ 272 h 489"/>
              <a:gd name="T36" fmla="*/ 216 w 540"/>
              <a:gd name="T37" fmla="*/ 216 h 489"/>
              <a:gd name="T38" fmla="*/ 164 w 540"/>
              <a:gd name="T39" fmla="*/ 164 h 489"/>
              <a:gd name="T40" fmla="*/ 216 w 540"/>
              <a:gd name="T41" fmla="*/ 216 h 489"/>
              <a:gd name="T42" fmla="*/ 164 w 540"/>
              <a:gd name="T43" fmla="*/ 108 h 489"/>
              <a:gd name="T44" fmla="*/ 216 w 540"/>
              <a:gd name="T45" fmla="*/ 56 h 489"/>
              <a:gd name="T46" fmla="*/ 488 w 540"/>
              <a:gd name="T47" fmla="*/ 432 h 489"/>
              <a:gd name="T48" fmla="*/ 272 w 540"/>
              <a:gd name="T49" fmla="*/ 380 h 489"/>
              <a:gd name="T50" fmla="*/ 324 w 540"/>
              <a:gd name="T51" fmla="*/ 324 h 489"/>
              <a:gd name="T52" fmla="*/ 272 w 540"/>
              <a:gd name="T53" fmla="*/ 272 h 489"/>
              <a:gd name="T54" fmla="*/ 324 w 540"/>
              <a:gd name="T55" fmla="*/ 216 h 489"/>
              <a:gd name="T56" fmla="*/ 272 w 540"/>
              <a:gd name="T57" fmla="*/ 164 h 489"/>
              <a:gd name="T58" fmla="*/ 488 w 540"/>
              <a:gd name="T59" fmla="*/ 432 h 489"/>
              <a:gd name="T60" fmla="*/ 380 w 540"/>
              <a:gd name="T61" fmla="*/ 216 h 489"/>
              <a:gd name="T62" fmla="*/ 432 w 540"/>
              <a:gd name="T63" fmla="*/ 272 h 489"/>
              <a:gd name="T64" fmla="*/ 432 w 540"/>
              <a:gd name="T65" fmla="*/ 324 h 489"/>
              <a:gd name="T66" fmla="*/ 380 w 540"/>
              <a:gd name="T67" fmla="*/ 380 h 489"/>
              <a:gd name="T68" fmla="*/ 432 w 540"/>
              <a:gd name="T69" fmla="*/ 32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0" h="489">
                <a:moveTo>
                  <a:pt x="272" y="108"/>
                </a:moveTo>
                <a:lnTo>
                  <a:pt x="272" y="0"/>
                </a:lnTo>
                <a:lnTo>
                  <a:pt x="0" y="0"/>
                </a:lnTo>
                <a:lnTo>
                  <a:pt x="0" y="488"/>
                </a:lnTo>
                <a:lnTo>
                  <a:pt x="539" y="488"/>
                </a:lnTo>
                <a:lnTo>
                  <a:pt x="539" y="108"/>
                </a:lnTo>
                <a:lnTo>
                  <a:pt x="272" y="108"/>
                </a:lnTo>
                <a:close/>
                <a:moveTo>
                  <a:pt x="108" y="432"/>
                </a:moveTo>
                <a:lnTo>
                  <a:pt x="56" y="432"/>
                </a:lnTo>
                <a:lnTo>
                  <a:pt x="56" y="380"/>
                </a:lnTo>
                <a:lnTo>
                  <a:pt x="108" y="380"/>
                </a:lnTo>
                <a:lnTo>
                  <a:pt x="108" y="432"/>
                </a:lnTo>
                <a:close/>
                <a:moveTo>
                  <a:pt x="108" y="324"/>
                </a:moveTo>
                <a:lnTo>
                  <a:pt x="56" y="324"/>
                </a:lnTo>
                <a:lnTo>
                  <a:pt x="56" y="272"/>
                </a:lnTo>
                <a:lnTo>
                  <a:pt x="108" y="272"/>
                </a:lnTo>
                <a:lnTo>
                  <a:pt x="108" y="324"/>
                </a:lnTo>
                <a:close/>
                <a:moveTo>
                  <a:pt x="108" y="216"/>
                </a:moveTo>
                <a:lnTo>
                  <a:pt x="56" y="216"/>
                </a:lnTo>
                <a:lnTo>
                  <a:pt x="56" y="164"/>
                </a:lnTo>
                <a:lnTo>
                  <a:pt x="108" y="164"/>
                </a:lnTo>
                <a:lnTo>
                  <a:pt x="108" y="216"/>
                </a:lnTo>
                <a:close/>
                <a:moveTo>
                  <a:pt x="108" y="108"/>
                </a:moveTo>
                <a:lnTo>
                  <a:pt x="56" y="108"/>
                </a:lnTo>
                <a:lnTo>
                  <a:pt x="56" y="56"/>
                </a:lnTo>
                <a:lnTo>
                  <a:pt x="108" y="56"/>
                </a:lnTo>
                <a:lnTo>
                  <a:pt x="108" y="108"/>
                </a:lnTo>
                <a:close/>
                <a:moveTo>
                  <a:pt x="216" y="432"/>
                </a:moveTo>
                <a:lnTo>
                  <a:pt x="164" y="432"/>
                </a:lnTo>
                <a:lnTo>
                  <a:pt x="164" y="380"/>
                </a:lnTo>
                <a:lnTo>
                  <a:pt x="216" y="380"/>
                </a:lnTo>
                <a:lnTo>
                  <a:pt x="216" y="432"/>
                </a:lnTo>
                <a:close/>
                <a:moveTo>
                  <a:pt x="216" y="324"/>
                </a:moveTo>
                <a:lnTo>
                  <a:pt x="164" y="324"/>
                </a:lnTo>
                <a:lnTo>
                  <a:pt x="164" y="272"/>
                </a:lnTo>
                <a:lnTo>
                  <a:pt x="216" y="272"/>
                </a:lnTo>
                <a:lnTo>
                  <a:pt x="216" y="324"/>
                </a:lnTo>
                <a:close/>
                <a:moveTo>
                  <a:pt x="216" y="216"/>
                </a:moveTo>
                <a:lnTo>
                  <a:pt x="164" y="216"/>
                </a:lnTo>
                <a:lnTo>
                  <a:pt x="164" y="164"/>
                </a:lnTo>
                <a:lnTo>
                  <a:pt x="216" y="164"/>
                </a:lnTo>
                <a:lnTo>
                  <a:pt x="216" y="216"/>
                </a:lnTo>
                <a:close/>
                <a:moveTo>
                  <a:pt x="216" y="108"/>
                </a:moveTo>
                <a:lnTo>
                  <a:pt x="164" y="108"/>
                </a:lnTo>
                <a:lnTo>
                  <a:pt x="164" y="56"/>
                </a:lnTo>
                <a:lnTo>
                  <a:pt x="216" y="56"/>
                </a:lnTo>
                <a:lnTo>
                  <a:pt x="216" y="108"/>
                </a:lnTo>
                <a:close/>
                <a:moveTo>
                  <a:pt x="488" y="432"/>
                </a:moveTo>
                <a:lnTo>
                  <a:pt x="272" y="432"/>
                </a:lnTo>
                <a:lnTo>
                  <a:pt x="272" y="380"/>
                </a:lnTo>
                <a:lnTo>
                  <a:pt x="324" y="380"/>
                </a:lnTo>
                <a:lnTo>
                  <a:pt x="324" y="324"/>
                </a:lnTo>
                <a:lnTo>
                  <a:pt x="272" y="324"/>
                </a:lnTo>
                <a:lnTo>
                  <a:pt x="272" y="272"/>
                </a:lnTo>
                <a:lnTo>
                  <a:pt x="324" y="272"/>
                </a:lnTo>
                <a:lnTo>
                  <a:pt x="324" y="216"/>
                </a:lnTo>
                <a:lnTo>
                  <a:pt x="272" y="216"/>
                </a:lnTo>
                <a:lnTo>
                  <a:pt x="272" y="164"/>
                </a:lnTo>
                <a:lnTo>
                  <a:pt x="488" y="164"/>
                </a:lnTo>
                <a:lnTo>
                  <a:pt x="488" y="432"/>
                </a:lnTo>
                <a:close/>
                <a:moveTo>
                  <a:pt x="432" y="216"/>
                </a:moveTo>
                <a:lnTo>
                  <a:pt x="380" y="216"/>
                </a:lnTo>
                <a:lnTo>
                  <a:pt x="380" y="272"/>
                </a:lnTo>
                <a:lnTo>
                  <a:pt x="432" y="272"/>
                </a:lnTo>
                <a:lnTo>
                  <a:pt x="432" y="216"/>
                </a:lnTo>
                <a:close/>
                <a:moveTo>
                  <a:pt x="432" y="324"/>
                </a:moveTo>
                <a:lnTo>
                  <a:pt x="380" y="324"/>
                </a:lnTo>
                <a:lnTo>
                  <a:pt x="380" y="380"/>
                </a:lnTo>
                <a:lnTo>
                  <a:pt x="432" y="380"/>
                </a:lnTo>
                <a:lnTo>
                  <a:pt x="432" y="324"/>
                </a:lnTo>
                <a:close/>
              </a:path>
            </a:pathLst>
          </a:custGeom>
          <a:solidFill>
            <a:srgbClr val="001C3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43" name="Freeform 35">
            <a:extLst>
              <a:ext uri="{FF2B5EF4-FFF2-40B4-BE49-F238E27FC236}">
                <a16:creationId xmlns:a16="http://schemas.microsoft.com/office/drawing/2014/main" id="{438C6CE1-2EED-4A7B-BF50-174D51263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777" y="6451001"/>
            <a:ext cx="152652" cy="151411"/>
          </a:xfrm>
          <a:custGeom>
            <a:avLst/>
            <a:gdLst>
              <a:gd name="T0" fmla="*/ 267 w 541"/>
              <a:gd name="T1" fmla="*/ 0 h 540"/>
              <a:gd name="T2" fmla="*/ 0 w 541"/>
              <a:gd name="T3" fmla="*/ 272 h 540"/>
              <a:gd name="T4" fmla="*/ 267 w 541"/>
              <a:gd name="T5" fmla="*/ 539 h 540"/>
              <a:gd name="T6" fmla="*/ 540 w 541"/>
              <a:gd name="T7" fmla="*/ 272 h 540"/>
              <a:gd name="T8" fmla="*/ 267 w 541"/>
              <a:gd name="T9" fmla="*/ 0 h 540"/>
              <a:gd name="T10" fmla="*/ 242 w 541"/>
              <a:gd name="T11" fmla="*/ 483 h 540"/>
              <a:gd name="T12" fmla="*/ 52 w 541"/>
              <a:gd name="T13" fmla="*/ 272 h 540"/>
              <a:gd name="T14" fmla="*/ 57 w 541"/>
              <a:gd name="T15" fmla="*/ 221 h 540"/>
              <a:gd name="T16" fmla="*/ 190 w 541"/>
              <a:gd name="T17" fmla="*/ 349 h 540"/>
              <a:gd name="T18" fmla="*/ 190 w 541"/>
              <a:gd name="T19" fmla="*/ 375 h 540"/>
              <a:gd name="T20" fmla="*/ 242 w 541"/>
              <a:gd name="T21" fmla="*/ 431 h 540"/>
              <a:gd name="T22" fmla="*/ 242 w 541"/>
              <a:gd name="T23" fmla="*/ 483 h 540"/>
              <a:gd name="T24" fmla="*/ 427 w 541"/>
              <a:gd name="T25" fmla="*/ 416 h 540"/>
              <a:gd name="T26" fmla="*/ 375 w 541"/>
              <a:gd name="T27" fmla="*/ 375 h 540"/>
              <a:gd name="T28" fmla="*/ 350 w 541"/>
              <a:gd name="T29" fmla="*/ 375 h 540"/>
              <a:gd name="T30" fmla="*/ 350 w 541"/>
              <a:gd name="T31" fmla="*/ 298 h 540"/>
              <a:gd name="T32" fmla="*/ 324 w 541"/>
              <a:gd name="T33" fmla="*/ 272 h 540"/>
              <a:gd name="T34" fmla="*/ 160 w 541"/>
              <a:gd name="T35" fmla="*/ 272 h 540"/>
              <a:gd name="T36" fmla="*/ 160 w 541"/>
              <a:gd name="T37" fmla="*/ 215 h 540"/>
              <a:gd name="T38" fmla="*/ 216 w 541"/>
              <a:gd name="T39" fmla="*/ 215 h 540"/>
              <a:gd name="T40" fmla="*/ 242 w 541"/>
              <a:gd name="T41" fmla="*/ 190 h 540"/>
              <a:gd name="T42" fmla="*/ 242 w 541"/>
              <a:gd name="T43" fmla="*/ 133 h 540"/>
              <a:gd name="T44" fmla="*/ 293 w 541"/>
              <a:gd name="T45" fmla="*/ 133 h 540"/>
              <a:gd name="T46" fmla="*/ 350 w 541"/>
              <a:gd name="T47" fmla="*/ 82 h 540"/>
              <a:gd name="T48" fmla="*/ 350 w 541"/>
              <a:gd name="T49" fmla="*/ 72 h 540"/>
              <a:gd name="T50" fmla="*/ 483 w 541"/>
              <a:gd name="T51" fmla="*/ 272 h 540"/>
              <a:gd name="T52" fmla="*/ 427 w 541"/>
              <a:gd name="T53" fmla="*/ 416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41" h="540">
                <a:moveTo>
                  <a:pt x="267" y="0"/>
                </a:moveTo>
                <a:cubicBezTo>
                  <a:pt x="118" y="0"/>
                  <a:pt x="0" y="126"/>
                  <a:pt x="0" y="272"/>
                </a:cubicBezTo>
                <a:cubicBezTo>
                  <a:pt x="0" y="418"/>
                  <a:pt x="118" y="539"/>
                  <a:pt x="267" y="539"/>
                </a:cubicBezTo>
                <a:cubicBezTo>
                  <a:pt x="417" y="539"/>
                  <a:pt x="540" y="418"/>
                  <a:pt x="540" y="272"/>
                </a:cubicBezTo>
                <a:cubicBezTo>
                  <a:pt x="540" y="126"/>
                  <a:pt x="417" y="0"/>
                  <a:pt x="267" y="0"/>
                </a:cubicBezTo>
                <a:close/>
                <a:moveTo>
                  <a:pt x="242" y="483"/>
                </a:moveTo>
                <a:cubicBezTo>
                  <a:pt x="139" y="467"/>
                  <a:pt x="52" y="375"/>
                  <a:pt x="52" y="272"/>
                </a:cubicBezTo>
                <a:cubicBezTo>
                  <a:pt x="52" y="251"/>
                  <a:pt x="57" y="236"/>
                  <a:pt x="57" y="221"/>
                </a:cubicBezTo>
                <a:lnTo>
                  <a:pt x="190" y="349"/>
                </a:lnTo>
                <a:lnTo>
                  <a:pt x="190" y="375"/>
                </a:lnTo>
                <a:cubicBezTo>
                  <a:pt x="190" y="406"/>
                  <a:pt x="211" y="431"/>
                  <a:pt x="242" y="431"/>
                </a:cubicBezTo>
                <a:lnTo>
                  <a:pt x="242" y="483"/>
                </a:lnTo>
                <a:close/>
                <a:moveTo>
                  <a:pt x="427" y="416"/>
                </a:moveTo>
                <a:cubicBezTo>
                  <a:pt x="422" y="395"/>
                  <a:pt x="401" y="375"/>
                  <a:pt x="375" y="375"/>
                </a:cubicBezTo>
                <a:lnTo>
                  <a:pt x="350" y="375"/>
                </a:lnTo>
                <a:lnTo>
                  <a:pt x="350" y="298"/>
                </a:lnTo>
                <a:cubicBezTo>
                  <a:pt x="350" y="282"/>
                  <a:pt x="339" y="272"/>
                  <a:pt x="324" y="272"/>
                </a:cubicBezTo>
                <a:lnTo>
                  <a:pt x="160" y="272"/>
                </a:lnTo>
                <a:lnTo>
                  <a:pt x="160" y="215"/>
                </a:lnTo>
                <a:lnTo>
                  <a:pt x="216" y="215"/>
                </a:lnTo>
                <a:cubicBezTo>
                  <a:pt x="232" y="215"/>
                  <a:pt x="242" y="205"/>
                  <a:pt x="242" y="190"/>
                </a:cubicBezTo>
                <a:lnTo>
                  <a:pt x="242" y="133"/>
                </a:lnTo>
                <a:lnTo>
                  <a:pt x="293" y="133"/>
                </a:lnTo>
                <a:cubicBezTo>
                  <a:pt x="324" y="133"/>
                  <a:pt x="350" y="113"/>
                  <a:pt x="350" y="82"/>
                </a:cubicBezTo>
                <a:lnTo>
                  <a:pt x="350" y="72"/>
                </a:lnTo>
                <a:cubicBezTo>
                  <a:pt x="427" y="102"/>
                  <a:pt x="483" y="179"/>
                  <a:pt x="483" y="272"/>
                </a:cubicBezTo>
                <a:cubicBezTo>
                  <a:pt x="483" y="329"/>
                  <a:pt x="463" y="375"/>
                  <a:pt x="427" y="416"/>
                </a:cubicBezTo>
                <a:close/>
              </a:path>
            </a:pathLst>
          </a:custGeom>
          <a:solidFill>
            <a:srgbClr val="001C3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49D9B09B-3AE8-4EBC-AD7F-17825B0D16BC}"/>
              </a:ext>
            </a:extLst>
          </p:cNvPr>
          <p:cNvSpPr txBox="1">
            <a:spLocks/>
          </p:cNvSpPr>
          <p:nvPr/>
        </p:nvSpPr>
        <p:spPr>
          <a:xfrm>
            <a:off x="691285" y="4382607"/>
            <a:ext cx="2299500" cy="641219"/>
          </a:xfrm>
          <a:prstGeom prst="rect">
            <a:avLst/>
          </a:prstGeom>
        </p:spPr>
        <p:txBody>
          <a:bodyPr vert="horz" wrap="square" lIns="54373" tIns="27187" rIns="54373" bIns="27187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250"/>
              </a:lnSpc>
            </a:pPr>
            <a:r>
              <a:rPr lang="en-US" sz="1400" dirty="0">
                <a:solidFill>
                  <a:srgbClr val="001C30"/>
                </a:solidFill>
                <a:latin typeface="Segoe UI" panose="020B0502040204020203" pitchFamily="34" charset="0"/>
                <a:ea typeface="Lato Light" charset="0"/>
                <a:cs typeface="Segoe UI" panose="020B0502040204020203" pitchFamily="34" charset="0"/>
              </a:rPr>
              <a:t>Av. </a:t>
            </a:r>
            <a:r>
              <a:rPr lang="en-US" sz="1400" dirty="0" err="1">
                <a:solidFill>
                  <a:srgbClr val="001C30"/>
                </a:solidFill>
                <a:latin typeface="Segoe UI" panose="020B0502040204020203" pitchFamily="34" charset="0"/>
                <a:ea typeface="Lato Light" charset="0"/>
                <a:cs typeface="Segoe UI" panose="020B0502040204020203" pitchFamily="34" charset="0"/>
              </a:rPr>
              <a:t>Paulista</a:t>
            </a:r>
            <a:r>
              <a:rPr lang="en-US" sz="1400" dirty="0">
                <a:solidFill>
                  <a:srgbClr val="001C30"/>
                </a:solidFill>
                <a:latin typeface="Segoe UI" panose="020B0502040204020203" pitchFamily="34" charset="0"/>
                <a:ea typeface="Lato Light" charset="0"/>
                <a:cs typeface="Segoe UI" panose="020B0502040204020203" pitchFamily="34" charset="0"/>
              </a:rPr>
              <a:t> 37, 6</a:t>
            </a:r>
            <a:r>
              <a:rPr lang="en-US" sz="1400" baseline="30000" dirty="0">
                <a:solidFill>
                  <a:srgbClr val="001C30"/>
                </a:solidFill>
                <a:latin typeface="Segoe UI" panose="020B0502040204020203" pitchFamily="34" charset="0"/>
                <a:ea typeface="Lato Light" charset="0"/>
                <a:cs typeface="Segoe UI" panose="020B0502040204020203" pitchFamily="34" charset="0"/>
              </a:rPr>
              <a:t>o</a:t>
            </a:r>
            <a:r>
              <a:rPr lang="en-US" sz="1400" dirty="0">
                <a:solidFill>
                  <a:srgbClr val="001C30"/>
                </a:solidFill>
                <a:latin typeface="Segoe UI" panose="020B0502040204020203" pitchFamily="34" charset="0"/>
                <a:ea typeface="Lato Light" charset="0"/>
                <a:cs typeface="Segoe UI" panose="020B0502040204020203" pitchFamily="34" charset="0"/>
              </a:rPr>
              <a:t> </a:t>
            </a:r>
            <a:r>
              <a:rPr lang="en-US" sz="1400" dirty="0" err="1">
                <a:solidFill>
                  <a:srgbClr val="001C30"/>
                </a:solidFill>
                <a:latin typeface="Segoe UI" panose="020B0502040204020203" pitchFamily="34" charset="0"/>
                <a:ea typeface="Lato Light" charset="0"/>
                <a:cs typeface="Segoe UI" panose="020B0502040204020203" pitchFamily="34" charset="0"/>
              </a:rPr>
              <a:t>andar</a:t>
            </a:r>
            <a:endParaRPr lang="en-US" sz="1400" dirty="0">
              <a:solidFill>
                <a:srgbClr val="001C30"/>
              </a:solidFill>
              <a:latin typeface="Segoe UI" panose="020B0502040204020203" pitchFamily="34" charset="0"/>
              <a:ea typeface="Lato Light" charset="0"/>
              <a:cs typeface="Segoe UI" panose="020B0502040204020203" pitchFamily="34" charset="0"/>
            </a:endParaRPr>
          </a:p>
          <a:p>
            <a:pPr algn="r">
              <a:lnSpc>
                <a:spcPts val="1250"/>
              </a:lnSpc>
            </a:pPr>
            <a:r>
              <a:rPr lang="en-US" sz="1400" dirty="0">
                <a:solidFill>
                  <a:srgbClr val="001C30"/>
                </a:solidFill>
                <a:latin typeface="Segoe UI" panose="020B0502040204020203" pitchFamily="34" charset="0"/>
                <a:ea typeface="Lato Light" charset="0"/>
                <a:cs typeface="Segoe UI" panose="020B0502040204020203" pitchFamily="34" charset="0"/>
              </a:rPr>
              <a:t>Paraíso</a:t>
            </a:r>
          </a:p>
          <a:p>
            <a:pPr algn="r">
              <a:lnSpc>
                <a:spcPts val="1250"/>
              </a:lnSpc>
            </a:pPr>
            <a:r>
              <a:rPr lang="en-US" sz="1400" dirty="0">
                <a:solidFill>
                  <a:srgbClr val="001C30"/>
                </a:solidFill>
                <a:latin typeface="Segoe UI" panose="020B0502040204020203" pitchFamily="34" charset="0"/>
                <a:ea typeface="Lato Light" charset="0"/>
                <a:cs typeface="Segoe UI" panose="020B0502040204020203" pitchFamily="34" charset="0"/>
              </a:rPr>
              <a:t>São Paulo - SP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C044F815-B7EB-436E-9FAE-71EE2B018F67}"/>
              </a:ext>
            </a:extLst>
          </p:cNvPr>
          <p:cNvSpPr txBox="1">
            <a:spLocks/>
          </p:cNvSpPr>
          <p:nvPr/>
        </p:nvSpPr>
        <p:spPr>
          <a:xfrm>
            <a:off x="402193" y="4997676"/>
            <a:ext cx="2588592" cy="1662909"/>
          </a:xfrm>
          <a:prstGeom prst="rect">
            <a:avLst/>
          </a:prstGeom>
        </p:spPr>
        <p:txBody>
          <a:bodyPr vert="horz" wrap="square" lIns="54373" tIns="27187" rIns="54373" bIns="27187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250000"/>
              </a:lnSpc>
            </a:pPr>
            <a:r>
              <a:rPr lang="en-US" sz="1400" dirty="0">
                <a:solidFill>
                  <a:srgbClr val="001C30"/>
                </a:solidFill>
                <a:latin typeface="Segoe UI" panose="020B0502040204020203" pitchFamily="34" charset="0"/>
                <a:ea typeface="Lato Light" charset="0"/>
                <a:cs typeface="Segoe UI" panose="020B0502040204020203" pitchFamily="34" charset="0"/>
              </a:rPr>
              <a:t>+55 11 3509 1203</a:t>
            </a:r>
          </a:p>
          <a:p>
            <a:pPr algn="r">
              <a:lnSpc>
                <a:spcPct val="250000"/>
              </a:lnSpc>
            </a:pPr>
            <a:r>
              <a:rPr lang="en-US" sz="1400" dirty="0">
                <a:solidFill>
                  <a:srgbClr val="001C30"/>
                </a:solidFill>
                <a:latin typeface="Segoe UI" panose="020B0502040204020203" pitchFamily="34" charset="0"/>
                <a:ea typeface="Lato Light" charset="0"/>
                <a:cs typeface="Segoe UI" panose="020B0502040204020203" pitchFamily="34" charset="0"/>
              </a:rPr>
              <a:t>fernando.fontes@cerc.inf.br</a:t>
            </a:r>
          </a:p>
          <a:p>
            <a:pPr algn="r">
              <a:lnSpc>
                <a:spcPct val="250000"/>
              </a:lnSpc>
            </a:pPr>
            <a:r>
              <a:rPr lang="en-US" sz="1400" dirty="0">
                <a:solidFill>
                  <a:srgbClr val="001C30"/>
                </a:solidFill>
                <a:latin typeface="Segoe UI" panose="020B0502040204020203" pitchFamily="34" charset="0"/>
                <a:ea typeface="Lato Light" charset="0"/>
                <a:cs typeface="Segoe UI" panose="020B0502040204020203" pitchFamily="34" charset="0"/>
              </a:rPr>
              <a:t>www.cerc.inf.br</a:t>
            </a:r>
          </a:p>
        </p:txBody>
      </p:sp>
    </p:spTree>
    <p:extLst>
      <p:ext uri="{BB962C8B-B14F-4D97-AF65-F5344CB8AC3E}">
        <p14:creationId xmlns:p14="http://schemas.microsoft.com/office/powerpoint/2010/main" val="2902987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2" grpId="0" animBg="1"/>
      <p:bldP spid="2" grpId="0"/>
      <p:bldP spid="38" grpId="0" animBg="1"/>
      <p:bldP spid="40" grpId="0" animBg="1"/>
      <p:bldP spid="41" grpId="0" animBg="1"/>
      <p:bldP spid="43" grpId="0" animBg="1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 flipH="1">
            <a:off x="6096000" y="0"/>
            <a:ext cx="6096000" cy="6858000"/>
          </a:xfrm>
          <a:prstGeom prst="rect">
            <a:avLst/>
          </a:prstGeom>
          <a:blipFill dpi="0" rotWithShape="1">
            <a:blip r:embed="rId3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latin typeface="Microsoft PhagsPa" panose="020B0502040204020203" pitchFamily="34" charset="0"/>
            </a:endParaRPr>
          </a:p>
        </p:txBody>
      </p:sp>
      <p:sp>
        <p:nvSpPr>
          <p:cNvPr id="21" name="Shape 602"/>
          <p:cNvSpPr/>
          <p:nvPr/>
        </p:nvSpPr>
        <p:spPr>
          <a:xfrm>
            <a:off x="795023" y="2574029"/>
            <a:ext cx="5241115" cy="400091"/>
          </a:xfrm>
          <a:prstGeom prst="rect">
            <a:avLst/>
          </a:prstGeom>
          <a:noFill/>
          <a:ln>
            <a:noFill/>
          </a:ln>
          <a:effectLst/>
        </p:spPr>
        <p:txBody>
          <a:bodyPr lIns="91412" tIns="45700" rIns="91412" bIns="45700" anchor="t" anchorCtr="0">
            <a:noAutofit/>
          </a:bodyPr>
          <a:lstStyle/>
          <a:p>
            <a:pPr algn="r">
              <a:lnSpc>
                <a:spcPct val="130000"/>
              </a:lnSpc>
              <a:buSzPct val="25000"/>
            </a:pPr>
            <a:r>
              <a:rPr lang="en-US" sz="2200" dirty="0" err="1"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Papel</a:t>
            </a:r>
            <a:r>
              <a:rPr lang="en-US" sz="2200" dirty="0"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 das </a:t>
            </a:r>
            <a:r>
              <a:rPr lang="en-US" sz="2200" dirty="0" err="1"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Registradoras</a:t>
            </a:r>
            <a:endParaRPr lang="pt-BR" sz="2200" dirty="0"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</p:txBody>
      </p:sp>
      <p:sp>
        <p:nvSpPr>
          <p:cNvPr id="27" name="Shape 608"/>
          <p:cNvSpPr/>
          <p:nvPr/>
        </p:nvSpPr>
        <p:spPr>
          <a:xfrm>
            <a:off x="983999" y="3703930"/>
            <a:ext cx="5052139" cy="448864"/>
          </a:xfrm>
          <a:prstGeom prst="rect">
            <a:avLst/>
          </a:prstGeom>
          <a:noFill/>
          <a:ln>
            <a:noFill/>
          </a:ln>
          <a:effectLst/>
        </p:spPr>
        <p:txBody>
          <a:bodyPr lIns="91412" tIns="45700" rIns="91412" bIns="45700" anchor="t" anchorCtr="0">
            <a:noAutofit/>
          </a:bodyPr>
          <a:lstStyle/>
          <a:p>
            <a:pPr algn="r">
              <a:lnSpc>
                <a:spcPct val="130000"/>
              </a:lnSpc>
              <a:buSzPct val="25000"/>
            </a:pPr>
            <a:r>
              <a:rPr lang="pt-BR" sz="2200" dirty="0"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Contexto Regulatório</a:t>
            </a:r>
            <a:endParaRPr lang="id-ID" sz="16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6245860" y="1513610"/>
            <a:ext cx="415102" cy="4151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31" name="Ellipse 30"/>
          <p:cNvSpPr/>
          <p:nvPr/>
        </p:nvSpPr>
        <p:spPr>
          <a:xfrm>
            <a:off x="6245860" y="3778624"/>
            <a:ext cx="415102" cy="4151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32" name="Ellipse 31"/>
          <p:cNvSpPr/>
          <p:nvPr/>
        </p:nvSpPr>
        <p:spPr>
          <a:xfrm>
            <a:off x="6245860" y="2646117"/>
            <a:ext cx="415102" cy="4151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1949530" y="655649"/>
            <a:ext cx="3133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AGENDA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27C67C5-C213-43E8-8DE5-2ACEE6B52E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00" y="80685"/>
            <a:ext cx="576000" cy="105057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FD3F675C-2152-436E-A4EB-6F47A3B33E3B}"/>
              </a:ext>
            </a:extLst>
          </p:cNvPr>
          <p:cNvSpPr txBox="1"/>
          <p:nvPr/>
        </p:nvSpPr>
        <p:spPr>
          <a:xfrm>
            <a:off x="7176000" y="45000"/>
            <a:ext cx="180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pt-BR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Shape 614">
            <a:extLst>
              <a:ext uri="{FF2B5EF4-FFF2-40B4-BE49-F238E27FC236}">
                <a16:creationId xmlns:a16="http://schemas.microsoft.com/office/drawing/2014/main" id="{C91D3F37-E5E1-4CD9-9F01-CA581F858E16}"/>
              </a:ext>
            </a:extLst>
          </p:cNvPr>
          <p:cNvSpPr/>
          <p:nvPr/>
        </p:nvSpPr>
        <p:spPr>
          <a:xfrm>
            <a:off x="983999" y="1468772"/>
            <a:ext cx="5037071" cy="445223"/>
          </a:xfrm>
          <a:prstGeom prst="rect">
            <a:avLst/>
          </a:prstGeom>
          <a:noFill/>
          <a:ln>
            <a:noFill/>
          </a:ln>
          <a:effectLst/>
        </p:spPr>
        <p:txBody>
          <a:bodyPr lIns="91412" tIns="45700" rIns="91412" bIns="45700" anchor="t" anchorCtr="0">
            <a:noAutofit/>
          </a:bodyPr>
          <a:lstStyle/>
          <a:p>
            <a:pPr algn="r">
              <a:lnSpc>
                <a:spcPct val="130000"/>
              </a:lnSpc>
              <a:buSzPct val="25000"/>
            </a:pPr>
            <a:r>
              <a:rPr lang="en-US" sz="2200" b="1" dirty="0" err="1"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Quem</a:t>
            </a:r>
            <a:r>
              <a:rPr lang="en-US" sz="2200" b="1" dirty="0"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 </a:t>
            </a:r>
            <a:r>
              <a:rPr lang="en-US" sz="2200" b="1" dirty="0" err="1"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Somos</a:t>
            </a:r>
            <a:endParaRPr lang="en-US" sz="2200" b="1" dirty="0"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</p:txBody>
      </p:sp>
      <p:sp>
        <p:nvSpPr>
          <p:cNvPr id="18" name="Shape 608">
            <a:extLst>
              <a:ext uri="{FF2B5EF4-FFF2-40B4-BE49-F238E27FC236}">
                <a16:creationId xmlns:a16="http://schemas.microsoft.com/office/drawing/2014/main" id="{5A27CAAA-1C90-4D90-B497-98FAB281AD01}"/>
              </a:ext>
            </a:extLst>
          </p:cNvPr>
          <p:cNvSpPr/>
          <p:nvPr/>
        </p:nvSpPr>
        <p:spPr>
          <a:xfrm>
            <a:off x="984000" y="4847092"/>
            <a:ext cx="5052139" cy="448864"/>
          </a:xfrm>
          <a:prstGeom prst="rect">
            <a:avLst/>
          </a:prstGeom>
          <a:noFill/>
          <a:ln>
            <a:noFill/>
          </a:ln>
          <a:effectLst/>
        </p:spPr>
        <p:txBody>
          <a:bodyPr lIns="91412" tIns="45700" rIns="91412" bIns="45700" anchor="t" anchorCtr="0">
            <a:noAutofit/>
          </a:bodyPr>
          <a:lstStyle/>
          <a:p>
            <a:pPr algn="r">
              <a:lnSpc>
                <a:spcPct val="130000"/>
              </a:lnSpc>
              <a:buSzPct val="25000"/>
            </a:pPr>
            <a:r>
              <a:rPr lang="pt-BR" sz="2200" dirty="0"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CERC - Oferta de Valor </a:t>
            </a:r>
            <a:endParaRPr lang="id-ID" sz="16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</p:txBody>
      </p:sp>
      <p:sp>
        <p:nvSpPr>
          <p:cNvPr id="24" name="Ellipse 30">
            <a:extLst>
              <a:ext uri="{FF2B5EF4-FFF2-40B4-BE49-F238E27FC236}">
                <a16:creationId xmlns:a16="http://schemas.microsoft.com/office/drawing/2014/main" id="{6B543B6A-1655-4604-8289-64FCB5B35F0B}"/>
              </a:ext>
            </a:extLst>
          </p:cNvPr>
          <p:cNvSpPr/>
          <p:nvPr/>
        </p:nvSpPr>
        <p:spPr>
          <a:xfrm>
            <a:off x="6245860" y="4911131"/>
            <a:ext cx="415102" cy="4151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7835312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>
            <a:extLst>
              <a:ext uri="{FF2B5EF4-FFF2-40B4-BE49-F238E27FC236}">
                <a16:creationId xmlns:a16="http://schemas.microsoft.com/office/drawing/2014/main" id="{EC9BE351-7718-439D-A581-3672BD00E1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D9384FCC-541F-4725-A57F-7A5DD0F081A8}"/>
              </a:ext>
            </a:extLst>
          </p:cNvPr>
          <p:cNvSpPr txBox="1"/>
          <p:nvPr/>
        </p:nvSpPr>
        <p:spPr>
          <a:xfrm>
            <a:off x="7176000" y="26505"/>
            <a:ext cx="180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endParaRPr lang="pt-BR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2F4FCD10-3C1F-474D-AB6D-90B790EBF6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00" y="71775"/>
            <a:ext cx="576000" cy="104525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126A65B9-4ACD-4AFB-A965-790030A27153}"/>
              </a:ext>
            </a:extLst>
          </p:cNvPr>
          <p:cNvSpPr txBox="1"/>
          <p:nvPr/>
        </p:nvSpPr>
        <p:spPr>
          <a:xfrm>
            <a:off x="36000" y="3811647"/>
            <a:ext cx="121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PRIMEIRA E ÚNICA REGISTRADORA </a:t>
            </a:r>
          </a:p>
          <a:p>
            <a:pPr algn="ctr"/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ESPECIALIZADA EM RECEBÍVEIS E CRÉDITO</a:t>
            </a:r>
          </a:p>
          <a:p>
            <a:pPr algn="ctr"/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AUTORIZADA PELO BANCO CENTRAL DO BRASIL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5E3DA4B-53F4-4FB0-B5BE-D24832030D7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677" y="1768505"/>
            <a:ext cx="4343985" cy="78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4811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id="{81B081A3-4044-44AC-BE75-B20B050071CD}"/>
              </a:ext>
            </a:extLst>
          </p:cNvPr>
          <p:cNvSpPr txBox="1"/>
          <p:nvPr/>
        </p:nvSpPr>
        <p:spPr>
          <a:xfrm>
            <a:off x="7176000" y="45000"/>
            <a:ext cx="180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pt-BR" sz="1400" dirty="0">
              <a:solidFill>
                <a:srgbClr val="001C3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4AFD2D-DC4A-46AE-AE5F-BC4CF3349B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22" r="5722"/>
          <a:stretch/>
        </p:blipFill>
        <p:spPr>
          <a:xfrm>
            <a:off x="264000" y="248550"/>
            <a:ext cx="9792000" cy="55080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bg1"/>
            </a:solidFill>
            <a:miter lim="800000"/>
          </a:ln>
          <a:effectLst>
            <a:outerShdw blurRad="889000" dist="12700" dir="5400000" sx="105000" sy="10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7" name="Imagem 96">
            <a:extLst>
              <a:ext uri="{FF2B5EF4-FFF2-40B4-BE49-F238E27FC236}">
                <a16:creationId xmlns:a16="http://schemas.microsoft.com/office/drawing/2014/main" id="{344212E7-AF31-46FF-B801-732A055E9C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00" y="90211"/>
            <a:ext cx="576000" cy="105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CF67B0-53E2-4EE2-8C6E-A90605D5AA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000" y="1969230"/>
            <a:ext cx="5972614" cy="4328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209600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m 70">
            <a:extLst>
              <a:ext uri="{FF2B5EF4-FFF2-40B4-BE49-F238E27FC236}">
                <a16:creationId xmlns:a16="http://schemas.microsoft.com/office/drawing/2014/main" id="{B0B3D851-1489-4641-8FCB-65A5631128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68" name="Imagem 67">
            <a:extLst>
              <a:ext uri="{FF2B5EF4-FFF2-40B4-BE49-F238E27FC236}">
                <a16:creationId xmlns:a16="http://schemas.microsoft.com/office/drawing/2014/main" id="{12D7822E-B9D2-4B3D-80C6-60AE9F39ED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3818" y="0"/>
            <a:ext cx="9698182" cy="6858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1B081A3-4044-44AC-BE75-B20B050071CD}"/>
              </a:ext>
            </a:extLst>
          </p:cNvPr>
          <p:cNvSpPr txBox="1"/>
          <p:nvPr/>
        </p:nvSpPr>
        <p:spPr>
          <a:xfrm>
            <a:off x="7176000" y="45000"/>
            <a:ext cx="180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dirty="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pt-BR" sz="1400" dirty="0">
              <a:solidFill>
                <a:srgbClr val="001C3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2" name="Группа 11">
            <a:extLst>
              <a:ext uri="{FF2B5EF4-FFF2-40B4-BE49-F238E27FC236}">
                <a16:creationId xmlns:a16="http://schemas.microsoft.com/office/drawing/2014/main" id="{440F181B-F491-462B-947D-C8FBEC5E6BB8}"/>
              </a:ext>
            </a:extLst>
          </p:cNvPr>
          <p:cNvGrpSpPr/>
          <p:nvPr/>
        </p:nvGrpSpPr>
        <p:grpSpPr>
          <a:xfrm>
            <a:off x="3216000" y="1197000"/>
            <a:ext cx="3547910" cy="1305132"/>
            <a:chOff x="8389170" y="2003882"/>
            <a:chExt cx="7095819" cy="2610264"/>
          </a:xfrm>
        </p:grpSpPr>
        <p:pic>
          <p:nvPicPr>
            <p:cNvPr id="39" name="Picture Placeholder 16">
              <a:extLst>
                <a:ext uri="{FF2B5EF4-FFF2-40B4-BE49-F238E27FC236}">
                  <a16:creationId xmlns:a16="http://schemas.microsoft.com/office/drawing/2014/main" id="{C61B004E-2A39-4ECE-B5C1-B874EC9D12A0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9170" y="2169260"/>
              <a:ext cx="2160000" cy="21600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40" name="Retângulo de cantos arredondados 13">
              <a:extLst>
                <a:ext uri="{FF2B5EF4-FFF2-40B4-BE49-F238E27FC236}">
                  <a16:creationId xmlns:a16="http://schemas.microsoft.com/office/drawing/2014/main" id="{C6F3658E-3685-4D3C-91A5-9E22FE7D64A7}"/>
                </a:ext>
              </a:extLst>
            </p:cNvPr>
            <p:cNvSpPr/>
            <p:nvPr/>
          </p:nvSpPr>
          <p:spPr>
            <a:xfrm>
              <a:off x="11048043" y="2799253"/>
              <a:ext cx="4436946" cy="1814893"/>
            </a:xfrm>
            <a:prstGeom prst="roundRect">
              <a:avLst>
                <a:gd name="adj" fmla="val 6283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3">
                <a:buSzPct val="80000"/>
              </a:pPr>
              <a:r>
                <a:rPr lang="en-US" sz="1000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Expertise: </a:t>
              </a:r>
              <a:r>
                <a:rPr lang="en-US" sz="1000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recebíveis</a:t>
              </a:r>
              <a:r>
                <a:rPr lang="en-US" sz="1000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, </a:t>
              </a:r>
              <a:r>
                <a:rPr lang="en-US" sz="1000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fundos</a:t>
              </a:r>
              <a:r>
                <a:rPr lang="en-US" sz="1000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 de </a:t>
              </a:r>
              <a:r>
                <a:rPr lang="en-US" sz="1000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investmento</a:t>
              </a:r>
              <a:r>
                <a:rPr lang="en-US" sz="1000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, </a:t>
              </a:r>
              <a:r>
                <a:rPr lang="en-US" sz="1000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empreendedor</a:t>
              </a:r>
              <a:endParaRPr lang="en-US" sz="1000" dirty="0">
                <a:solidFill>
                  <a:srgbClr val="42598F"/>
                </a:solidFill>
                <a:latin typeface="Microsoft PhagsPa" panose="020B0502040204020203" pitchFamily="34" charset="0"/>
                <a:cs typeface="Microsoft PhagsPa"/>
              </a:endParaRPr>
            </a:p>
            <a:p>
              <a:pPr marL="0" lvl="3">
                <a:buSzPct val="80000"/>
              </a:pPr>
              <a:r>
                <a:rPr lang="en-US" sz="1000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Fundador</a:t>
              </a:r>
              <a:r>
                <a:rPr lang="en-US" sz="1000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 do Banco PETRA: </a:t>
              </a:r>
              <a:r>
                <a:rPr lang="en-US" sz="1000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líder</a:t>
              </a:r>
              <a:r>
                <a:rPr lang="en-US" sz="1000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 </a:t>
              </a:r>
              <a:r>
                <a:rPr lang="en-US" sz="1000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em</a:t>
              </a:r>
              <a:r>
                <a:rPr lang="en-US" sz="1000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 </a:t>
              </a:r>
              <a:r>
                <a:rPr lang="en-US" sz="1000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administração</a:t>
              </a:r>
              <a:r>
                <a:rPr lang="en-US" sz="1000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 e </a:t>
              </a:r>
              <a:r>
                <a:rPr lang="en-US" sz="1000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custódia</a:t>
              </a:r>
              <a:r>
                <a:rPr lang="en-US" sz="1000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 de </a:t>
              </a:r>
              <a:r>
                <a:rPr lang="en-US" sz="1000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fundos</a:t>
              </a:r>
              <a:r>
                <a:rPr lang="en-US" sz="1000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 de </a:t>
              </a:r>
              <a:r>
                <a:rPr lang="en-US" sz="1000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recebíveis</a:t>
              </a:r>
              <a:endParaRPr lang="en-US" sz="1000" dirty="0">
                <a:solidFill>
                  <a:srgbClr val="42598F"/>
                </a:solidFill>
                <a:latin typeface="Microsoft PhagsPa" panose="020B0502040204020203" pitchFamily="34" charset="0"/>
                <a:cs typeface="Microsoft PhagsPa"/>
              </a:endParaRPr>
            </a:p>
          </p:txBody>
        </p:sp>
        <p:sp>
          <p:nvSpPr>
            <p:cNvPr id="41" name="Retângulo de cantos arredondados 13">
              <a:extLst>
                <a:ext uri="{FF2B5EF4-FFF2-40B4-BE49-F238E27FC236}">
                  <a16:creationId xmlns:a16="http://schemas.microsoft.com/office/drawing/2014/main" id="{6FF874BD-304F-47C7-B4E1-9F006B8B3CD7}"/>
                </a:ext>
              </a:extLst>
            </p:cNvPr>
            <p:cNvSpPr/>
            <p:nvPr/>
          </p:nvSpPr>
          <p:spPr>
            <a:xfrm>
              <a:off x="11048043" y="2003882"/>
              <a:ext cx="4330223" cy="638421"/>
            </a:xfrm>
            <a:prstGeom prst="roundRect">
              <a:avLst>
                <a:gd name="adj" fmla="val 6283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3">
                <a:buSzPct val="80000"/>
              </a:pPr>
              <a:r>
                <a:rPr lang="en-US" sz="1600" b="1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Fernando Fontes</a:t>
              </a:r>
              <a:endParaRPr lang="en-US" sz="1000" b="1" dirty="0">
                <a:solidFill>
                  <a:srgbClr val="2E3F64"/>
                </a:solidFill>
                <a:latin typeface="Microsoft PhagsPa" panose="020B0502040204020203" pitchFamily="34" charset="0"/>
                <a:cs typeface="Microsoft PhagsPa"/>
              </a:endParaRPr>
            </a:p>
          </p:txBody>
        </p:sp>
        <p:cxnSp>
          <p:nvCxnSpPr>
            <p:cNvPr id="42" name="Gerader Verbinder 45">
              <a:extLst>
                <a:ext uri="{FF2B5EF4-FFF2-40B4-BE49-F238E27FC236}">
                  <a16:creationId xmlns:a16="http://schemas.microsoft.com/office/drawing/2014/main" id="{4845FD9E-81C6-470B-B353-A36B8BB47636}"/>
                </a:ext>
              </a:extLst>
            </p:cNvPr>
            <p:cNvCxnSpPr/>
            <p:nvPr/>
          </p:nvCxnSpPr>
          <p:spPr>
            <a:xfrm>
              <a:off x="11172411" y="2701771"/>
              <a:ext cx="2153265" cy="0"/>
            </a:xfrm>
            <a:prstGeom prst="line">
              <a:avLst/>
            </a:prstGeom>
            <a:ln>
              <a:solidFill>
                <a:srgbClr val="0070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12">
            <a:extLst>
              <a:ext uri="{FF2B5EF4-FFF2-40B4-BE49-F238E27FC236}">
                <a16:creationId xmlns:a16="http://schemas.microsoft.com/office/drawing/2014/main" id="{5C815573-5851-47C3-A7AA-747CC4D403B4}"/>
              </a:ext>
            </a:extLst>
          </p:cNvPr>
          <p:cNvGrpSpPr/>
          <p:nvPr/>
        </p:nvGrpSpPr>
        <p:grpSpPr>
          <a:xfrm>
            <a:off x="7536000" y="1197000"/>
            <a:ext cx="3732924" cy="1147493"/>
            <a:chOff x="16268431" y="2034273"/>
            <a:chExt cx="7465848" cy="2294986"/>
          </a:xfrm>
        </p:grpSpPr>
        <p:sp>
          <p:nvSpPr>
            <p:cNvPr id="44" name="Retângulo de cantos arredondados 13">
              <a:extLst>
                <a:ext uri="{FF2B5EF4-FFF2-40B4-BE49-F238E27FC236}">
                  <a16:creationId xmlns:a16="http://schemas.microsoft.com/office/drawing/2014/main" id="{0C4456FE-08D3-4FD9-A7B6-1EC0AFCCEE04}"/>
                </a:ext>
              </a:extLst>
            </p:cNvPr>
            <p:cNvSpPr/>
            <p:nvPr/>
          </p:nvSpPr>
          <p:spPr>
            <a:xfrm>
              <a:off x="18913848" y="2034273"/>
              <a:ext cx="4820431" cy="711640"/>
            </a:xfrm>
            <a:prstGeom prst="roundRect">
              <a:avLst>
                <a:gd name="adj" fmla="val 6283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3">
                <a:buSzPct val="80000"/>
              </a:pPr>
              <a:r>
                <a:rPr lang="en-US" sz="1600" b="1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Marcelo </a:t>
              </a:r>
              <a:r>
                <a:rPr lang="en-US" sz="1600" b="1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Maziero</a:t>
              </a:r>
              <a:endParaRPr lang="en-US" sz="1600" b="1" dirty="0">
                <a:solidFill>
                  <a:srgbClr val="42598F"/>
                </a:solidFill>
                <a:latin typeface="Microsoft PhagsPa" panose="020B0502040204020203" pitchFamily="34" charset="0"/>
                <a:cs typeface="Microsoft PhagsPa"/>
              </a:endParaRPr>
            </a:p>
          </p:txBody>
        </p:sp>
        <p:pic>
          <p:nvPicPr>
            <p:cNvPr id="45" name="Imagem 2">
              <a:extLst>
                <a:ext uri="{FF2B5EF4-FFF2-40B4-BE49-F238E27FC236}">
                  <a16:creationId xmlns:a16="http://schemas.microsoft.com/office/drawing/2014/main" id="{BC453446-C7B7-4FA2-8123-87CC0A6789B4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268431" y="2169259"/>
              <a:ext cx="2160000" cy="2160000"/>
            </a:xfrm>
            <a:prstGeom prst="rect">
              <a:avLst/>
            </a:prstGeom>
            <a:ln>
              <a:solidFill>
                <a:srgbClr val="002060"/>
              </a:solidFill>
            </a:ln>
            <a:effectLst/>
          </p:spPr>
        </p:pic>
        <p:sp>
          <p:nvSpPr>
            <p:cNvPr id="46" name="Retângulo de cantos arredondados 13">
              <a:extLst>
                <a:ext uri="{FF2B5EF4-FFF2-40B4-BE49-F238E27FC236}">
                  <a16:creationId xmlns:a16="http://schemas.microsoft.com/office/drawing/2014/main" id="{BAFF7045-4255-4865-B21A-9CEC46088B54}"/>
                </a:ext>
              </a:extLst>
            </p:cNvPr>
            <p:cNvSpPr/>
            <p:nvPr/>
          </p:nvSpPr>
          <p:spPr>
            <a:xfrm>
              <a:off x="18915983" y="2830847"/>
              <a:ext cx="4614343" cy="1005073"/>
            </a:xfrm>
            <a:prstGeom prst="roundRect">
              <a:avLst>
                <a:gd name="adj" fmla="val 6283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3">
                <a:buSzPct val="80000"/>
              </a:pPr>
              <a:r>
                <a:rPr lang="en-MY" sz="1000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Expertise: </a:t>
              </a:r>
              <a:r>
                <a:rPr lang="en-MY" sz="1000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Infraestrutura</a:t>
              </a:r>
              <a:r>
                <a:rPr lang="en-MY" sz="1000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 de </a:t>
              </a:r>
              <a:r>
                <a:rPr lang="en-MY" sz="1000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mercado</a:t>
              </a:r>
              <a:r>
                <a:rPr lang="en-MY" sz="1000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, </a:t>
              </a:r>
              <a:r>
                <a:rPr lang="en-MY" sz="1000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bancos</a:t>
              </a:r>
              <a:r>
                <a:rPr lang="en-MY" sz="1000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, </a:t>
              </a:r>
              <a:r>
                <a:rPr lang="en-MY" sz="1000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regulação</a:t>
              </a:r>
              <a:endParaRPr lang="en-MY" sz="1000" dirty="0">
                <a:solidFill>
                  <a:srgbClr val="42598F"/>
                </a:solidFill>
                <a:latin typeface="Microsoft PhagsPa" panose="020B0502040204020203" pitchFamily="34" charset="0"/>
                <a:cs typeface="Microsoft PhagsPa"/>
              </a:endParaRPr>
            </a:p>
            <a:p>
              <a:pPr marL="0" lvl="3">
                <a:buSzPct val="80000"/>
              </a:pPr>
              <a:r>
                <a:rPr lang="en-MY" sz="1000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BM&amp;Fbovespa</a:t>
              </a:r>
              <a:r>
                <a:rPr lang="en-MY" sz="1000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 (Vice </a:t>
              </a:r>
              <a:r>
                <a:rPr lang="en-MY" sz="1000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Presidente</a:t>
              </a:r>
              <a:r>
                <a:rPr lang="en-MY" sz="1000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), Itaú (</a:t>
              </a:r>
              <a:r>
                <a:rPr lang="en-MY" sz="1000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Diretor</a:t>
              </a:r>
              <a:r>
                <a:rPr lang="en-MY" sz="1000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), CETIP (</a:t>
              </a:r>
              <a:r>
                <a:rPr lang="en-MY" sz="1000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Conselho</a:t>
              </a:r>
              <a:r>
                <a:rPr lang="en-MY" sz="1000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), CED (</a:t>
              </a:r>
              <a:r>
                <a:rPr lang="en-MY" sz="1000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Conselho</a:t>
              </a:r>
              <a:r>
                <a:rPr lang="en-MY" sz="1000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)</a:t>
              </a:r>
            </a:p>
          </p:txBody>
        </p:sp>
        <p:cxnSp>
          <p:nvCxnSpPr>
            <p:cNvPr id="47" name="Gerader Verbinder 45">
              <a:extLst>
                <a:ext uri="{FF2B5EF4-FFF2-40B4-BE49-F238E27FC236}">
                  <a16:creationId xmlns:a16="http://schemas.microsoft.com/office/drawing/2014/main" id="{03F1FAD3-D346-4BC3-B598-10863C31E3B3}"/>
                </a:ext>
              </a:extLst>
            </p:cNvPr>
            <p:cNvCxnSpPr/>
            <p:nvPr/>
          </p:nvCxnSpPr>
          <p:spPr>
            <a:xfrm>
              <a:off x="19027976" y="2740676"/>
              <a:ext cx="2153265" cy="0"/>
            </a:xfrm>
            <a:prstGeom prst="line">
              <a:avLst/>
            </a:prstGeom>
            <a:ln>
              <a:solidFill>
                <a:srgbClr val="0070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13">
            <a:extLst>
              <a:ext uri="{FF2B5EF4-FFF2-40B4-BE49-F238E27FC236}">
                <a16:creationId xmlns:a16="http://schemas.microsoft.com/office/drawing/2014/main" id="{F96372FA-BEB4-457C-8C27-8888439A8CC8}"/>
              </a:ext>
            </a:extLst>
          </p:cNvPr>
          <p:cNvGrpSpPr/>
          <p:nvPr/>
        </p:nvGrpSpPr>
        <p:grpSpPr>
          <a:xfrm>
            <a:off x="3216000" y="3072889"/>
            <a:ext cx="3902274" cy="1153355"/>
            <a:chOff x="8389170" y="5859684"/>
            <a:chExt cx="7804548" cy="2306710"/>
          </a:xfrm>
        </p:grpSpPr>
        <p:sp>
          <p:nvSpPr>
            <p:cNvPr id="49" name="Rectangle 20">
              <a:extLst>
                <a:ext uri="{FF2B5EF4-FFF2-40B4-BE49-F238E27FC236}">
                  <a16:creationId xmlns:a16="http://schemas.microsoft.com/office/drawing/2014/main" id="{0ECB8E0F-2D6C-4089-85D5-37DB8E92EC9D}"/>
                </a:ext>
              </a:extLst>
            </p:cNvPr>
            <p:cNvSpPr/>
            <p:nvPr/>
          </p:nvSpPr>
          <p:spPr>
            <a:xfrm>
              <a:off x="11052892" y="5859684"/>
              <a:ext cx="514082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3">
                <a:buSzPct val="80000"/>
              </a:pPr>
              <a:r>
                <a:rPr lang="en-US" sz="1600" b="1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Fábio</a:t>
              </a:r>
              <a:r>
                <a:rPr lang="en-US" sz="1600" b="1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 Barbosa</a:t>
              </a:r>
              <a:endParaRPr lang="en-US" sz="900" b="1" dirty="0">
                <a:solidFill>
                  <a:srgbClr val="42598F"/>
                </a:solidFill>
                <a:latin typeface="Microsoft PhagsPa" panose="020B0502040204020203" pitchFamily="34" charset="0"/>
                <a:cs typeface="Microsoft PhagsPa"/>
              </a:endParaRPr>
            </a:p>
          </p:txBody>
        </p:sp>
        <p:pic>
          <p:nvPicPr>
            <p:cNvPr id="50" name="Imagem 6" descr="Uma imagem contendo pessoa, homem, parede, terno&#10;&#10;Descrição gerada com muito alta confiança">
              <a:extLst>
                <a:ext uri="{FF2B5EF4-FFF2-40B4-BE49-F238E27FC236}">
                  <a16:creationId xmlns:a16="http://schemas.microsoft.com/office/drawing/2014/main" id="{02A63626-D704-4CB8-9674-F5B25C4496E1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9170" y="6006394"/>
              <a:ext cx="2160000" cy="21600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51" name="Retângulo de cantos arredondados 13">
              <a:extLst>
                <a:ext uri="{FF2B5EF4-FFF2-40B4-BE49-F238E27FC236}">
                  <a16:creationId xmlns:a16="http://schemas.microsoft.com/office/drawing/2014/main" id="{F325B84B-CCAC-44A3-8DE5-3B52C2F17F3B}"/>
                </a:ext>
              </a:extLst>
            </p:cNvPr>
            <p:cNvSpPr/>
            <p:nvPr/>
          </p:nvSpPr>
          <p:spPr>
            <a:xfrm>
              <a:off x="11057818" y="6732147"/>
              <a:ext cx="4436946" cy="1005073"/>
            </a:xfrm>
            <a:prstGeom prst="roundRect">
              <a:avLst>
                <a:gd name="adj" fmla="val 6283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3">
                <a:buSzPct val="80000"/>
              </a:pPr>
              <a:r>
                <a:rPr lang="es-ES" sz="1000" dirty="0">
                  <a:solidFill>
                    <a:srgbClr val="42598F"/>
                  </a:solidFill>
                  <a:latin typeface="Microsoft PhagsPa" panose="020B0502040204020203" pitchFamily="34" charset="0"/>
                </a:rPr>
                <a:t>Santander (CEO), FEBRABAN (Presidente), Abril (CEO), Itaú (</a:t>
              </a:r>
              <a:r>
                <a:rPr lang="es-ES" sz="1000" dirty="0" err="1">
                  <a:solidFill>
                    <a:srgbClr val="42598F"/>
                  </a:solidFill>
                  <a:latin typeface="Microsoft PhagsPa" panose="020B0502040204020203" pitchFamily="34" charset="0"/>
                </a:rPr>
                <a:t>Conselho</a:t>
              </a:r>
              <a:r>
                <a:rPr lang="es-ES" sz="1000" dirty="0">
                  <a:solidFill>
                    <a:srgbClr val="42598F"/>
                  </a:solidFill>
                  <a:latin typeface="Microsoft PhagsPa" panose="020B0502040204020203" pitchFamily="34" charset="0"/>
                </a:rPr>
                <a:t>)</a:t>
              </a:r>
            </a:p>
          </p:txBody>
        </p:sp>
        <p:cxnSp>
          <p:nvCxnSpPr>
            <p:cNvPr id="52" name="Gerader Verbinder 45">
              <a:extLst>
                <a:ext uri="{FF2B5EF4-FFF2-40B4-BE49-F238E27FC236}">
                  <a16:creationId xmlns:a16="http://schemas.microsoft.com/office/drawing/2014/main" id="{D1EC782F-2BEB-4446-BC46-9D62627ADAA7}"/>
                </a:ext>
              </a:extLst>
            </p:cNvPr>
            <p:cNvCxnSpPr/>
            <p:nvPr/>
          </p:nvCxnSpPr>
          <p:spPr>
            <a:xfrm>
              <a:off x="11113251" y="6572730"/>
              <a:ext cx="2153265" cy="0"/>
            </a:xfrm>
            <a:prstGeom prst="line">
              <a:avLst/>
            </a:prstGeom>
            <a:ln>
              <a:solidFill>
                <a:srgbClr val="0070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17">
            <a:extLst>
              <a:ext uri="{FF2B5EF4-FFF2-40B4-BE49-F238E27FC236}">
                <a16:creationId xmlns:a16="http://schemas.microsoft.com/office/drawing/2014/main" id="{5515A9C7-8D7E-4DB5-B2DD-EF911DDAAF08}"/>
              </a:ext>
            </a:extLst>
          </p:cNvPr>
          <p:cNvGrpSpPr/>
          <p:nvPr/>
        </p:nvGrpSpPr>
        <p:grpSpPr>
          <a:xfrm>
            <a:off x="3216000" y="4797000"/>
            <a:ext cx="3917638" cy="1137606"/>
            <a:chOff x="8390495" y="9728317"/>
            <a:chExt cx="7835276" cy="2275212"/>
          </a:xfrm>
        </p:grpSpPr>
        <p:pic>
          <p:nvPicPr>
            <p:cNvPr id="54" name="Picture Placeholder 42">
              <a:extLst>
                <a:ext uri="{FF2B5EF4-FFF2-40B4-BE49-F238E27FC236}">
                  <a16:creationId xmlns:a16="http://schemas.microsoft.com/office/drawing/2014/main" id="{40962E90-5840-445D-9CC6-839C56AE7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90495" y="9843529"/>
              <a:ext cx="2160000" cy="21600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304D633B-AA2A-4A28-A10C-685AEB7B73A6}"/>
                </a:ext>
              </a:extLst>
            </p:cNvPr>
            <p:cNvSpPr/>
            <p:nvPr/>
          </p:nvSpPr>
          <p:spPr>
            <a:xfrm>
              <a:off x="11057819" y="9728317"/>
              <a:ext cx="516795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3">
                <a:buSzPct val="80000"/>
              </a:pPr>
              <a:r>
                <a:rPr lang="en-US" sz="1600" b="1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Marcos </a:t>
              </a:r>
              <a:r>
                <a:rPr lang="en-US" sz="1600" b="1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Lisboa</a:t>
              </a:r>
              <a:endParaRPr lang="en-US" sz="900" b="1" dirty="0">
                <a:solidFill>
                  <a:srgbClr val="42598F"/>
                </a:solidFill>
                <a:latin typeface="Microsoft PhagsPa" panose="020B0502040204020203" pitchFamily="34" charset="0"/>
                <a:cs typeface="Microsoft PhagsPa"/>
              </a:endParaRPr>
            </a:p>
          </p:txBody>
        </p:sp>
        <p:sp>
          <p:nvSpPr>
            <p:cNvPr id="56" name="Retângulo de cantos arredondados 13">
              <a:extLst>
                <a:ext uri="{FF2B5EF4-FFF2-40B4-BE49-F238E27FC236}">
                  <a16:creationId xmlns:a16="http://schemas.microsoft.com/office/drawing/2014/main" id="{5B6887C3-178F-45DA-AAE5-384385005BBC}"/>
                </a:ext>
              </a:extLst>
            </p:cNvPr>
            <p:cNvSpPr/>
            <p:nvPr/>
          </p:nvSpPr>
          <p:spPr>
            <a:xfrm>
              <a:off x="11057818" y="10606445"/>
              <a:ext cx="4436946" cy="1005073"/>
            </a:xfrm>
            <a:prstGeom prst="roundRect">
              <a:avLst>
                <a:gd name="adj" fmla="val 6283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3">
                <a:buSzPct val="80000"/>
              </a:pPr>
              <a:r>
                <a:rPr lang="en-MY" sz="1000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Insper</a:t>
              </a:r>
              <a:r>
                <a:rPr lang="en-MY" sz="1000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 (CEO), Itaú (Vice </a:t>
              </a:r>
              <a:r>
                <a:rPr lang="en-MY" sz="1000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Presidente</a:t>
              </a:r>
              <a:r>
                <a:rPr lang="en-MY" sz="1000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), </a:t>
              </a:r>
              <a:r>
                <a:rPr lang="en-MY" sz="1000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Secretário</a:t>
              </a:r>
              <a:r>
                <a:rPr lang="en-MY" sz="1000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 do </a:t>
              </a:r>
              <a:r>
                <a:rPr lang="en-MY" sz="1000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Ministério</a:t>
              </a:r>
              <a:r>
                <a:rPr lang="en-MY" sz="1000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 da Fazenda</a:t>
              </a:r>
            </a:p>
          </p:txBody>
        </p:sp>
        <p:cxnSp>
          <p:nvCxnSpPr>
            <p:cNvPr id="57" name="Gerader Verbinder 45">
              <a:extLst>
                <a:ext uri="{FF2B5EF4-FFF2-40B4-BE49-F238E27FC236}">
                  <a16:creationId xmlns:a16="http://schemas.microsoft.com/office/drawing/2014/main" id="{B97DEF40-74B9-47AA-89DD-1EA694248230}"/>
                </a:ext>
              </a:extLst>
            </p:cNvPr>
            <p:cNvCxnSpPr/>
            <p:nvPr/>
          </p:nvCxnSpPr>
          <p:spPr>
            <a:xfrm>
              <a:off x="11141930" y="10425733"/>
              <a:ext cx="2153265" cy="0"/>
            </a:xfrm>
            <a:prstGeom prst="line">
              <a:avLst/>
            </a:prstGeom>
            <a:ln>
              <a:solidFill>
                <a:srgbClr val="0070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Группа 15">
            <a:extLst>
              <a:ext uri="{FF2B5EF4-FFF2-40B4-BE49-F238E27FC236}">
                <a16:creationId xmlns:a16="http://schemas.microsoft.com/office/drawing/2014/main" id="{8393D7A3-E94D-4C46-9F13-0BC4261C997B}"/>
              </a:ext>
            </a:extLst>
          </p:cNvPr>
          <p:cNvGrpSpPr/>
          <p:nvPr/>
        </p:nvGrpSpPr>
        <p:grpSpPr>
          <a:xfrm>
            <a:off x="7536000" y="3110398"/>
            <a:ext cx="3560146" cy="1114666"/>
            <a:chOff x="16268431" y="5937063"/>
            <a:chExt cx="7120291" cy="2229331"/>
          </a:xfrm>
        </p:grpSpPr>
        <p:pic>
          <p:nvPicPr>
            <p:cNvPr id="59" name="Picture Placeholder 24">
              <a:extLst>
                <a:ext uri="{FF2B5EF4-FFF2-40B4-BE49-F238E27FC236}">
                  <a16:creationId xmlns:a16="http://schemas.microsoft.com/office/drawing/2014/main" id="{40F3C5B2-8088-474C-AECD-22399F335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68431" y="6006394"/>
              <a:ext cx="2160000" cy="21600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60" name="Rectangle 26">
              <a:extLst>
                <a:ext uri="{FF2B5EF4-FFF2-40B4-BE49-F238E27FC236}">
                  <a16:creationId xmlns:a16="http://schemas.microsoft.com/office/drawing/2014/main" id="{00EAA0FD-C2D3-413D-8123-6959BE313B29}"/>
                </a:ext>
              </a:extLst>
            </p:cNvPr>
            <p:cNvSpPr/>
            <p:nvPr/>
          </p:nvSpPr>
          <p:spPr>
            <a:xfrm>
              <a:off x="18951777" y="5937063"/>
              <a:ext cx="421126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3">
                <a:buSzPct val="80000"/>
              </a:pPr>
              <a:r>
                <a:rPr lang="en-US" sz="1600" b="1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Gustavo </a:t>
              </a:r>
              <a:r>
                <a:rPr lang="en-US" sz="1600" b="1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Roxo</a:t>
              </a:r>
              <a:endParaRPr lang="en-US" sz="900" b="1" dirty="0">
                <a:solidFill>
                  <a:srgbClr val="42598F"/>
                </a:solidFill>
                <a:latin typeface="Microsoft PhagsPa" panose="020B0502040204020203" pitchFamily="34" charset="0"/>
                <a:cs typeface="Microsoft PhagsPa"/>
              </a:endParaRPr>
            </a:p>
          </p:txBody>
        </p:sp>
        <p:sp>
          <p:nvSpPr>
            <p:cNvPr id="61" name="Retângulo de cantos arredondados 13">
              <a:extLst>
                <a:ext uri="{FF2B5EF4-FFF2-40B4-BE49-F238E27FC236}">
                  <a16:creationId xmlns:a16="http://schemas.microsoft.com/office/drawing/2014/main" id="{9DD457FC-771C-4FD6-B844-55F102BF3A91}"/>
                </a:ext>
              </a:extLst>
            </p:cNvPr>
            <p:cNvSpPr/>
            <p:nvPr/>
          </p:nvSpPr>
          <p:spPr>
            <a:xfrm>
              <a:off x="18951776" y="6762626"/>
              <a:ext cx="4436946" cy="1005073"/>
            </a:xfrm>
            <a:prstGeom prst="roundRect">
              <a:avLst>
                <a:gd name="adj" fmla="val 6283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3">
                <a:buSzPct val="80000"/>
              </a:pPr>
              <a:r>
                <a:rPr lang="en-MY" sz="1000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Santander (CTO), Booz Allen, McKinsey, BTG </a:t>
              </a:r>
              <a:r>
                <a:rPr lang="en-MY" sz="1000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Pactual</a:t>
              </a:r>
              <a:r>
                <a:rPr lang="en-MY" sz="1000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 (CTO)</a:t>
              </a:r>
            </a:p>
          </p:txBody>
        </p:sp>
        <p:cxnSp>
          <p:nvCxnSpPr>
            <p:cNvPr id="62" name="Gerader Verbinder 45">
              <a:extLst>
                <a:ext uri="{FF2B5EF4-FFF2-40B4-BE49-F238E27FC236}">
                  <a16:creationId xmlns:a16="http://schemas.microsoft.com/office/drawing/2014/main" id="{7929FABF-59C4-4AB2-BAD1-B6D329143136}"/>
                </a:ext>
              </a:extLst>
            </p:cNvPr>
            <p:cNvCxnSpPr/>
            <p:nvPr/>
          </p:nvCxnSpPr>
          <p:spPr>
            <a:xfrm>
              <a:off x="19068531" y="6587970"/>
              <a:ext cx="2153265" cy="0"/>
            </a:xfrm>
            <a:prstGeom prst="line">
              <a:avLst/>
            </a:prstGeom>
            <a:ln>
              <a:solidFill>
                <a:srgbClr val="0070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Группа 16">
            <a:extLst>
              <a:ext uri="{FF2B5EF4-FFF2-40B4-BE49-F238E27FC236}">
                <a16:creationId xmlns:a16="http://schemas.microsoft.com/office/drawing/2014/main" id="{1601C2CE-C464-4D20-BFFB-4008953C6553}"/>
              </a:ext>
            </a:extLst>
          </p:cNvPr>
          <p:cNvGrpSpPr/>
          <p:nvPr/>
        </p:nvGrpSpPr>
        <p:grpSpPr>
          <a:xfrm>
            <a:off x="7536000" y="4797000"/>
            <a:ext cx="4132553" cy="1137606"/>
            <a:chOff x="16268431" y="9728317"/>
            <a:chExt cx="8265106" cy="2275212"/>
          </a:xfrm>
        </p:grpSpPr>
        <p:pic>
          <p:nvPicPr>
            <p:cNvPr id="64" name="Imagem 10" descr="Uma imagem contendo pessoa, terno, em pé, posando&#10;&#10;Descrição gerada com muito alta confiança">
              <a:extLst>
                <a:ext uri="{FF2B5EF4-FFF2-40B4-BE49-F238E27FC236}">
                  <a16:creationId xmlns:a16="http://schemas.microsoft.com/office/drawing/2014/main" id="{41B544EE-68EF-4682-9547-770FDBFBF843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268431" y="9843529"/>
              <a:ext cx="2160000" cy="21600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65" name="Rectangle 19">
              <a:extLst>
                <a:ext uri="{FF2B5EF4-FFF2-40B4-BE49-F238E27FC236}">
                  <a16:creationId xmlns:a16="http://schemas.microsoft.com/office/drawing/2014/main" id="{6288E782-D0E1-4259-B2E7-C1D5225059EB}"/>
                </a:ext>
              </a:extLst>
            </p:cNvPr>
            <p:cNvSpPr/>
            <p:nvPr/>
          </p:nvSpPr>
          <p:spPr>
            <a:xfrm>
              <a:off x="18951777" y="9728317"/>
              <a:ext cx="558176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3">
                <a:buSzPct val="80000"/>
              </a:pPr>
              <a:r>
                <a:rPr lang="en-US" sz="1600" b="1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José </a:t>
              </a:r>
              <a:r>
                <a:rPr lang="en-US" sz="1600" b="1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Bonchristiano</a:t>
              </a:r>
              <a:endParaRPr lang="en-US" sz="1000" b="1" dirty="0">
                <a:solidFill>
                  <a:srgbClr val="42598F"/>
                </a:solidFill>
                <a:latin typeface="Microsoft PhagsPa" panose="020B0502040204020203" pitchFamily="34" charset="0"/>
                <a:cs typeface="Microsoft PhagsPa"/>
              </a:endParaRPr>
            </a:p>
          </p:txBody>
        </p:sp>
        <p:sp>
          <p:nvSpPr>
            <p:cNvPr id="66" name="Retângulo de cantos arredondados 13">
              <a:extLst>
                <a:ext uri="{FF2B5EF4-FFF2-40B4-BE49-F238E27FC236}">
                  <a16:creationId xmlns:a16="http://schemas.microsoft.com/office/drawing/2014/main" id="{C594F088-6BC5-4063-A8A1-BE424AD80F40}"/>
                </a:ext>
              </a:extLst>
            </p:cNvPr>
            <p:cNvSpPr/>
            <p:nvPr/>
          </p:nvSpPr>
          <p:spPr>
            <a:xfrm>
              <a:off x="18913848" y="10606445"/>
              <a:ext cx="4436946" cy="1005073"/>
            </a:xfrm>
            <a:prstGeom prst="roundRect">
              <a:avLst>
                <a:gd name="adj" fmla="val 6283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lvl="3">
                <a:buSzPct val="80000"/>
              </a:pPr>
              <a:r>
                <a:rPr lang="en-MY" sz="1000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Fundador</a:t>
              </a:r>
              <a:r>
                <a:rPr lang="en-MY" sz="1000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: TEMPO e PAR (</a:t>
              </a:r>
              <a:r>
                <a:rPr lang="en-MY" sz="1000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negociadas</a:t>
              </a:r>
              <a:r>
                <a:rPr lang="en-MY" sz="1000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 </a:t>
              </a:r>
              <a:r>
                <a:rPr lang="en-MY" sz="1000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na</a:t>
              </a:r>
              <a:r>
                <a:rPr lang="en-MY" sz="1000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 </a:t>
              </a:r>
              <a:r>
                <a:rPr lang="en-MY" sz="1000" dirty="0" err="1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BM&amp;FBovespa</a:t>
              </a:r>
              <a:r>
                <a:rPr lang="en-MY" sz="1000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) </a:t>
              </a:r>
            </a:p>
            <a:p>
              <a:pPr marL="0" lvl="3">
                <a:buSzPct val="80000"/>
              </a:pPr>
              <a:r>
                <a:rPr lang="en-MY" sz="1000" dirty="0">
                  <a:solidFill>
                    <a:srgbClr val="42598F"/>
                  </a:solidFill>
                  <a:latin typeface="Microsoft PhagsPa" panose="020B0502040204020203" pitchFamily="34" charset="0"/>
                  <a:cs typeface="Microsoft PhagsPa"/>
                </a:rPr>
                <a:t>McKinsey e Goldman Sachs</a:t>
              </a:r>
            </a:p>
          </p:txBody>
        </p:sp>
        <p:cxnSp>
          <p:nvCxnSpPr>
            <p:cNvPr id="67" name="Gerader Verbinder 45">
              <a:extLst>
                <a:ext uri="{FF2B5EF4-FFF2-40B4-BE49-F238E27FC236}">
                  <a16:creationId xmlns:a16="http://schemas.microsoft.com/office/drawing/2014/main" id="{E8CE8963-D81D-4E9D-AB62-0DB1140FCCF1}"/>
                </a:ext>
              </a:extLst>
            </p:cNvPr>
            <p:cNvCxnSpPr/>
            <p:nvPr/>
          </p:nvCxnSpPr>
          <p:spPr>
            <a:xfrm>
              <a:off x="19036250" y="10410493"/>
              <a:ext cx="2153265" cy="0"/>
            </a:xfrm>
            <a:prstGeom prst="line">
              <a:avLst/>
            </a:prstGeom>
            <a:ln>
              <a:solidFill>
                <a:srgbClr val="0070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Shape 616">
            <a:extLst>
              <a:ext uri="{FF2B5EF4-FFF2-40B4-BE49-F238E27FC236}">
                <a16:creationId xmlns:a16="http://schemas.microsoft.com/office/drawing/2014/main" id="{A74D2D75-8F38-43CB-BBF2-2AA54439EB64}"/>
              </a:ext>
            </a:extLst>
          </p:cNvPr>
          <p:cNvSpPr/>
          <p:nvPr/>
        </p:nvSpPr>
        <p:spPr>
          <a:xfrm>
            <a:off x="336000" y="549000"/>
            <a:ext cx="3257110" cy="438214"/>
          </a:xfrm>
          <a:prstGeom prst="rect">
            <a:avLst/>
          </a:prstGeom>
          <a:noFill/>
          <a:ln>
            <a:noFill/>
          </a:ln>
        </p:spPr>
        <p:txBody>
          <a:bodyPr lIns="91412" tIns="45700" rIns="91412" bIns="45700" anchor="t" anchorCtr="0">
            <a:noAutofit/>
          </a:bodyPr>
          <a:lstStyle/>
          <a:p>
            <a:pPr>
              <a:lnSpc>
                <a:spcPct val="130000"/>
              </a:lnSpc>
              <a:buSzPct val="25000"/>
            </a:pPr>
            <a:r>
              <a:rPr lang="pt-BR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Roboto"/>
              </a:rPr>
              <a:t>QUEM SOMOS</a:t>
            </a:r>
          </a:p>
          <a:p>
            <a:pPr>
              <a:lnSpc>
                <a:spcPct val="130000"/>
              </a:lnSpc>
              <a:buSzPct val="25000"/>
            </a:pP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Roboto"/>
              </a:rPr>
              <a:t>SÓCIOS</a:t>
            </a:r>
            <a:endParaRPr lang="id-ID" dirty="0">
              <a:solidFill>
                <a:schemeClr val="bg1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  <a:sym typeface="Roboto"/>
            </a:endParaRPr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B4DBC699-0C56-43BE-825B-EB9BE269371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00" y="71775"/>
            <a:ext cx="576000" cy="10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1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 flipH="1">
            <a:off x="6096000" y="0"/>
            <a:ext cx="6096000" cy="6858000"/>
          </a:xfrm>
          <a:prstGeom prst="rect">
            <a:avLst/>
          </a:prstGeom>
          <a:blipFill dpi="0" rotWithShape="1">
            <a:blip r:embed="rId3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latin typeface="Microsoft PhagsPa" panose="020B0502040204020203" pitchFamily="34" charset="0"/>
            </a:endParaRPr>
          </a:p>
        </p:txBody>
      </p:sp>
      <p:sp>
        <p:nvSpPr>
          <p:cNvPr id="21" name="Shape 602"/>
          <p:cNvSpPr/>
          <p:nvPr/>
        </p:nvSpPr>
        <p:spPr>
          <a:xfrm>
            <a:off x="795023" y="2574029"/>
            <a:ext cx="5241115" cy="400091"/>
          </a:xfrm>
          <a:prstGeom prst="rect">
            <a:avLst/>
          </a:prstGeom>
          <a:noFill/>
          <a:ln>
            <a:noFill/>
          </a:ln>
          <a:effectLst/>
        </p:spPr>
        <p:txBody>
          <a:bodyPr lIns="91412" tIns="45700" rIns="91412" bIns="45700" anchor="t" anchorCtr="0">
            <a:noAutofit/>
          </a:bodyPr>
          <a:lstStyle/>
          <a:p>
            <a:pPr algn="r">
              <a:lnSpc>
                <a:spcPct val="130000"/>
              </a:lnSpc>
              <a:buSzPct val="25000"/>
            </a:pPr>
            <a:r>
              <a:rPr lang="en-US" sz="2200" b="1" dirty="0" err="1"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Papel</a:t>
            </a:r>
            <a:r>
              <a:rPr lang="en-US" sz="2200" b="1" dirty="0"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 das </a:t>
            </a:r>
            <a:r>
              <a:rPr lang="en-US" sz="2200" b="1" dirty="0" err="1"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Registradoras</a:t>
            </a:r>
            <a:endParaRPr lang="pt-BR" sz="2200" b="1" dirty="0"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</p:txBody>
      </p:sp>
      <p:sp>
        <p:nvSpPr>
          <p:cNvPr id="27" name="Shape 608"/>
          <p:cNvSpPr/>
          <p:nvPr/>
        </p:nvSpPr>
        <p:spPr>
          <a:xfrm>
            <a:off x="983999" y="3703930"/>
            <a:ext cx="5052139" cy="448864"/>
          </a:xfrm>
          <a:prstGeom prst="rect">
            <a:avLst/>
          </a:prstGeom>
          <a:noFill/>
          <a:ln>
            <a:noFill/>
          </a:ln>
          <a:effectLst/>
        </p:spPr>
        <p:txBody>
          <a:bodyPr lIns="91412" tIns="45700" rIns="91412" bIns="45700" anchor="t" anchorCtr="0">
            <a:noAutofit/>
          </a:bodyPr>
          <a:lstStyle/>
          <a:p>
            <a:pPr algn="r">
              <a:lnSpc>
                <a:spcPct val="130000"/>
              </a:lnSpc>
              <a:buSzPct val="25000"/>
            </a:pPr>
            <a:r>
              <a:rPr lang="pt-BR" sz="2200" dirty="0"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Contexto Regulatório</a:t>
            </a:r>
            <a:endParaRPr lang="id-ID" sz="16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6245860" y="1513610"/>
            <a:ext cx="415102" cy="4151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de-DE" sz="2400" b="1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6245860" y="3778624"/>
            <a:ext cx="415102" cy="4151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32" name="Ellipse 31"/>
          <p:cNvSpPr/>
          <p:nvPr/>
        </p:nvSpPr>
        <p:spPr>
          <a:xfrm>
            <a:off x="6245860" y="2646117"/>
            <a:ext cx="415102" cy="4151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de-DE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949530" y="655649"/>
            <a:ext cx="3133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AGENDA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27C67C5-C213-43E8-8DE5-2ACEE6B52E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00" y="80685"/>
            <a:ext cx="576000" cy="105057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FD3F675C-2152-436E-A4EB-6F47A3B33E3B}"/>
              </a:ext>
            </a:extLst>
          </p:cNvPr>
          <p:cNvSpPr txBox="1"/>
          <p:nvPr/>
        </p:nvSpPr>
        <p:spPr>
          <a:xfrm>
            <a:off x="7176000" y="45000"/>
            <a:ext cx="180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pt-BR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Shape 614">
            <a:extLst>
              <a:ext uri="{FF2B5EF4-FFF2-40B4-BE49-F238E27FC236}">
                <a16:creationId xmlns:a16="http://schemas.microsoft.com/office/drawing/2014/main" id="{C91D3F37-E5E1-4CD9-9F01-CA581F858E16}"/>
              </a:ext>
            </a:extLst>
          </p:cNvPr>
          <p:cNvSpPr/>
          <p:nvPr/>
        </p:nvSpPr>
        <p:spPr>
          <a:xfrm>
            <a:off x="983999" y="1468772"/>
            <a:ext cx="5037071" cy="445223"/>
          </a:xfrm>
          <a:prstGeom prst="rect">
            <a:avLst/>
          </a:prstGeom>
          <a:noFill/>
          <a:ln>
            <a:noFill/>
          </a:ln>
          <a:effectLst/>
        </p:spPr>
        <p:txBody>
          <a:bodyPr lIns="91412" tIns="45700" rIns="91412" bIns="45700" anchor="t" anchorCtr="0">
            <a:noAutofit/>
          </a:bodyPr>
          <a:lstStyle/>
          <a:p>
            <a:pPr algn="r">
              <a:lnSpc>
                <a:spcPct val="130000"/>
              </a:lnSpc>
              <a:buSzPct val="25000"/>
            </a:pPr>
            <a:r>
              <a:rPr lang="en-US" sz="2200" dirty="0" err="1"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Quem</a:t>
            </a:r>
            <a:r>
              <a:rPr lang="en-US" sz="2200" dirty="0"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 </a:t>
            </a:r>
            <a:r>
              <a:rPr lang="en-US" sz="2200" dirty="0" err="1"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Somos</a:t>
            </a:r>
            <a:endParaRPr lang="en-US" sz="2200" dirty="0"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</p:txBody>
      </p:sp>
      <p:sp>
        <p:nvSpPr>
          <p:cNvPr id="18" name="Shape 608">
            <a:extLst>
              <a:ext uri="{FF2B5EF4-FFF2-40B4-BE49-F238E27FC236}">
                <a16:creationId xmlns:a16="http://schemas.microsoft.com/office/drawing/2014/main" id="{5A27CAAA-1C90-4D90-B497-98FAB281AD01}"/>
              </a:ext>
            </a:extLst>
          </p:cNvPr>
          <p:cNvSpPr/>
          <p:nvPr/>
        </p:nvSpPr>
        <p:spPr>
          <a:xfrm>
            <a:off x="984000" y="4847092"/>
            <a:ext cx="5052139" cy="448864"/>
          </a:xfrm>
          <a:prstGeom prst="rect">
            <a:avLst/>
          </a:prstGeom>
          <a:noFill/>
          <a:ln>
            <a:noFill/>
          </a:ln>
          <a:effectLst/>
        </p:spPr>
        <p:txBody>
          <a:bodyPr lIns="91412" tIns="45700" rIns="91412" bIns="45700" anchor="t" anchorCtr="0">
            <a:noAutofit/>
          </a:bodyPr>
          <a:lstStyle/>
          <a:p>
            <a:pPr algn="r">
              <a:lnSpc>
                <a:spcPct val="130000"/>
              </a:lnSpc>
              <a:buSzPct val="25000"/>
            </a:pPr>
            <a:r>
              <a:rPr lang="pt-BR" sz="2200" dirty="0"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CERC - Oferta de Valor </a:t>
            </a:r>
            <a:endParaRPr lang="id-ID" sz="16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</p:txBody>
      </p:sp>
      <p:sp>
        <p:nvSpPr>
          <p:cNvPr id="24" name="Ellipse 30">
            <a:extLst>
              <a:ext uri="{FF2B5EF4-FFF2-40B4-BE49-F238E27FC236}">
                <a16:creationId xmlns:a16="http://schemas.microsoft.com/office/drawing/2014/main" id="{6B543B6A-1655-4604-8289-64FCB5B35F0B}"/>
              </a:ext>
            </a:extLst>
          </p:cNvPr>
          <p:cNvSpPr/>
          <p:nvPr/>
        </p:nvSpPr>
        <p:spPr>
          <a:xfrm>
            <a:off x="6245860" y="4911131"/>
            <a:ext cx="415102" cy="4151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3899167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EB4A5B6-F911-4B53-91B3-515154D23C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2" y="0"/>
            <a:ext cx="12192000" cy="6858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188E026-1C98-4E61-82BB-AFB1AB023B7E}"/>
              </a:ext>
            </a:extLst>
          </p:cNvPr>
          <p:cNvSpPr/>
          <p:nvPr/>
        </p:nvSpPr>
        <p:spPr>
          <a:xfrm>
            <a:off x="6092484" y="-67250"/>
            <a:ext cx="6096000" cy="695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9384FCC-541F-4725-A57F-7A5DD0F081A8}"/>
              </a:ext>
            </a:extLst>
          </p:cNvPr>
          <p:cNvSpPr txBox="1"/>
          <p:nvPr/>
        </p:nvSpPr>
        <p:spPr>
          <a:xfrm>
            <a:off x="7176000" y="26505"/>
            <a:ext cx="180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endParaRPr lang="pt-BR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2F4FCD10-3C1F-474D-AB6D-90B790EBF6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00" y="71775"/>
            <a:ext cx="576000" cy="104525"/>
          </a:xfrm>
          <a:prstGeom prst="rect">
            <a:avLst/>
          </a:prstGeom>
        </p:spPr>
      </p:pic>
      <p:sp>
        <p:nvSpPr>
          <p:cNvPr id="25" name="Shape 616">
            <a:extLst>
              <a:ext uri="{FF2B5EF4-FFF2-40B4-BE49-F238E27FC236}">
                <a16:creationId xmlns:a16="http://schemas.microsoft.com/office/drawing/2014/main" id="{CC219968-DE11-4ACF-AA86-DB9A0DC04D95}"/>
              </a:ext>
            </a:extLst>
          </p:cNvPr>
          <p:cNvSpPr/>
          <p:nvPr/>
        </p:nvSpPr>
        <p:spPr>
          <a:xfrm>
            <a:off x="335999" y="549000"/>
            <a:ext cx="4194119" cy="438214"/>
          </a:xfrm>
          <a:prstGeom prst="rect">
            <a:avLst/>
          </a:prstGeom>
          <a:noFill/>
          <a:ln>
            <a:noFill/>
          </a:ln>
        </p:spPr>
        <p:txBody>
          <a:bodyPr lIns="91412" tIns="45700" rIns="91412" bIns="45700" anchor="t" anchorCtr="0">
            <a:noAutofit/>
          </a:bodyPr>
          <a:lstStyle/>
          <a:p>
            <a:pPr>
              <a:buSzPct val="25000"/>
            </a:pPr>
            <a:r>
              <a:rPr lang="pt-BR" sz="1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Roboto"/>
              </a:rPr>
              <a:t>POSICIONAMENTO</a:t>
            </a:r>
          </a:p>
          <a:p>
            <a:pPr>
              <a:buSzPct val="25000"/>
            </a:pPr>
            <a:r>
              <a:rPr lang="pt-BR" sz="160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Roboto"/>
              </a:rPr>
              <a:t>REGISTRADORA INSPIRADA EM DEPOSITÁRIA E CLEARING</a:t>
            </a:r>
            <a:endParaRPr lang="id-ID" sz="1600" dirty="0">
              <a:solidFill>
                <a:schemeClr val="bg1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  <a:sym typeface="Roboto"/>
            </a:endParaRPr>
          </a:p>
        </p:txBody>
      </p:sp>
      <p:sp>
        <p:nvSpPr>
          <p:cNvPr id="33" name="Shape 616">
            <a:extLst>
              <a:ext uri="{FF2B5EF4-FFF2-40B4-BE49-F238E27FC236}">
                <a16:creationId xmlns:a16="http://schemas.microsoft.com/office/drawing/2014/main" id="{4737E29B-C69E-4855-9E6C-2939BB6984A4}"/>
              </a:ext>
            </a:extLst>
          </p:cNvPr>
          <p:cNvSpPr/>
          <p:nvPr/>
        </p:nvSpPr>
        <p:spPr>
          <a:xfrm>
            <a:off x="6324903" y="288426"/>
            <a:ext cx="3710241" cy="450300"/>
          </a:xfrm>
          <a:prstGeom prst="rect">
            <a:avLst/>
          </a:prstGeom>
          <a:noFill/>
          <a:ln>
            <a:noFill/>
          </a:ln>
        </p:spPr>
        <p:txBody>
          <a:bodyPr lIns="91412" tIns="45700" rIns="91412" bIns="45700" anchor="t" anchorCtr="0">
            <a:noAutofit/>
          </a:bodyPr>
          <a:lstStyle/>
          <a:p>
            <a:pPr>
              <a:lnSpc>
                <a:spcPct val="130000"/>
              </a:lnSpc>
              <a:buSzPct val="25000"/>
            </a:pPr>
            <a:r>
              <a:rPr lang="pt-BR" sz="2000" b="1" dirty="0">
                <a:solidFill>
                  <a:srgbClr val="001C30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REGISTRADORA</a:t>
            </a:r>
            <a:endParaRPr lang="id-ID" sz="2000" b="1" dirty="0">
              <a:solidFill>
                <a:srgbClr val="001C30"/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</p:txBody>
      </p:sp>
      <p:sp>
        <p:nvSpPr>
          <p:cNvPr id="27" name="Shape 610">
            <a:extLst>
              <a:ext uri="{FF2B5EF4-FFF2-40B4-BE49-F238E27FC236}">
                <a16:creationId xmlns:a16="http://schemas.microsoft.com/office/drawing/2014/main" id="{DA69454D-B59E-4D88-95F0-099D71421F7B}"/>
              </a:ext>
            </a:extLst>
          </p:cNvPr>
          <p:cNvSpPr/>
          <p:nvPr/>
        </p:nvSpPr>
        <p:spPr>
          <a:xfrm>
            <a:off x="6162437" y="850596"/>
            <a:ext cx="5851763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  1. IDENTIFICAÇÃO DO RECEBÍVEL</a:t>
            </a:r>
          </a:p>
          <a:p>
            <a:pPr marL="914400" lvl="1" indent="-457200">
              <a:lnSpc>
                <a:spcPct val="150000"/>
              </a:lnSpc>
              <a:buBlip>
                <a:blip r:embed="rId6"/>
              </a:buBlip>
            </a:pPr>
            <a:r>
              <a:rPr lang="pt-BR" dirty="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Unicidade; e</a:t>
            </a:r>
          </a:p>
          <a:p>
            <a:pPr marL="914400" lvl="1" indent="-457200">
              <a:lnSpc>
                <a:spcPct val="150000"/>
              </a:lnSpc>
              <a:buBlip>
                <a:blip r:embed="rId6"/>
              </a:buBlip>
            </a:pPr>
            <a:r>
              <a:rPr lang="pt-BR" dirty="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Continuidade e integridade das informações associadas ao recebível</a:t>
            </a:r>
            <a:endParaRPr lang="pt-BR" sz="1100" dirty="0">
              <a:solidFill>
                <a:srgbClr val="007DDA"/>
              </a:solidFill>
              <a:latin typeface="Segoe UI "/>
              <a:ea typeface="Segoe UI Black" panose="020B0A02040204020203" pitchFamily="34" charset="0"/>
              <a:cs typeface="Segoe UI" panose="020B0502040204020203" pitchFamily="34" charset="0"/>
              <a:sym typeface="Roboto"/>
            </a:endParaRP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  2. CONSISTÊNCIA DO RECEBÍVEL</a:t>
            </a:r>
          </a:p>
          <a:p>
            <a:pPr marL="914400" lvl="1" indent="-457200">
              <a:lnSpc>
                <a:spcPct val="150000"/>
              </a:lnSpc>
              <a:buBlip>
                <a:blip r:embed="rId6"/>
              </a:buBlip>
            </a:pPr>
            <a:r>
              <a:rPr lang="pt-BR" dirty="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Avaliação da consistência do recebível por    meio de dados indiretos</a:t>
            </a:r>
            <a:endParaRPr lang="pt-BR" sz="1100" dirty="0">
              <a:solidFill>
                <a:srgbClr val="007DDA"/>
              </a:solidFill>
              <a:latin typeface="Segoe UI "/>
              <a:ea typeface="Segoe UI Black" panose="020B0A02040204020203" pitchFamily="34" charset="0"/>
              <a:cs typeface="Segoe UI" panose="020B0502040204020203" pitchFamily="34" charset="0"/>
              <a:sym typeface="Roboto"/>
            </a:endParaRP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  3. PUBLICIDADE + EFICÁCIA PERANTE 3ºs</a:t>
            </a:r>
          </a:p>
          <a:p>
            <a:pPr marL="914400" lvl="1" indent="-457200">
              <a:lnSpc>
                <a:spcPct val="150000"/>
              </a:lnSpc>
              <a:buBlip>
                <a:blip r:embed="rId6"/>
              </a:buBlip>
            </a:pPr>
            <a:r>
              <a:rPr lang="pt-BR" dirty="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Prover proteção legal, garantindo a preferência do credor indicado na Registradora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  4. INSTRUIR LIQUIDAÇÃO</a:t>
            </a:r>
          </a:p>
          <a:p>
            <a:pPr marL="914400" lvl="1" indent="-457200">
              <a:lnSpc>
                <a:spcPct val="150000"/>
              </a:lnSpc>
              <a:buBlip>
                <a:blip r:embed="rId6"/>
              </a:buBlip>
            </a:pPr>
            <a:r>
              <a:rPr lang="pt-BR" dirty="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Garantia de que o fluxo financeiro de recebíveis será direcionado ao credor correto</a:t>
            </a:r>
          </a:p>
          <a:p>
            <a:pPr lvl="1">
              <a:spcAft>
                <a:spcPts val="600"/>
              </a:spcAft>
            </a:pPr>
            <a:endParaRPr lang="pt-BR" dirty="0">
              <a:solidFill>
                <a:srgbClr val="001C30"/>
              </a:solidFill>
              <a:latin typeface="Segoe UI" panose="020B0502040204020203" pitchFamily="34" charset="0"/>
              <a:cs typeface="Segoe UI" panose="020B0502040204020203" pitchFamily="34" charset="0"/>
              <a:sym typeface="Roboto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87424F9-881A-4B12-A0C4-95CABBAD549E}"/>
              </a:ext>
            </a:extLst>
          </p:cNvPr>
          <p:cNvGrpSpPr/>
          <p:nvPr/>
        </p:nvGrpSpPr>
        <p:grpSpPr>
          <a:xfrm>
            <a:off x="312140" y="1879487"/>
            <a:ext cx="5489820" cy="1769115"/>
            <a:chOff x="264125" y="2133000"/>
            <a:chExt cx="5489820" cy="1769115"/>
          </a:xfrm>
        </p:grpSpPr>
        <p:sp>
          <p:nvSpPr>
            <p:cNvPr id="38" name="Shape 615">
              <a:extLst>
                <a:ext uri="{FF2B5EF4-FFF2-40B4-BE49-F238E27FC236}">
                  <a16:creationId xmlns:a16="http://schemas.microsoft.com/office/drawing/2014/main" id="{27C461A2-A6B0-40F8-8C07-A2445C3E8B8E}"/>
                </a:ext>
              </a:extLst>
            </p:cNvPr>
            <p:cNvSpPr/>
            <p:nvPr/>
          </p:nvSpPr>
          <p:spPr>
            <a:xfrm>
              <a:off x="3668485" y="2349315"/>
              <a:ext cx="1926654" cy="523971"/>
            </a:xfrm>
            <a:prstGeom prst="rect">
              <a:avLst/>
            </a:prstGeom>
            <a:noFill/>
            <a:ln>
              <a:noFill/>
            </a:ln>
          </p:spPr>
          <p:txBody>
            <a:bodyPr lIns="91412" tIns="45700" rIns="91412" bIns="45700" anchor="t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  <a:buSzPct val="25000"/>
              </a:pPr>
              <a:r>
                <a:rPr lang="pt-BR" sz="1400" dirty="0">
                  <a:solidFill>
                    <a:schemeClr val="bg1"/>
                  </a:solidFill>
                  <a:latin typeface="Segoe UI" panose="020B0502040204020203" pitchFamily="34" charset="0"/>
                  <a:ea typeface="Roboto"/>
                  <a:cs typeface="Segoe UI" panose="020B0502040204020203" pitchFamily="34" charset="0"/>
                  <a:sym typeface="Roboto"/>
                </a:rPr>
                <a:t>VAL. MOBILIÁRIOS</a:t>
              </a:r>
              <a:endParaRPr lang="id-ID" sz="1400" dirty="0">
                <a:solidFill>
                  <a:schemeClr val="bg1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endParaRPr>
            </a:p>
            <a:p>
              <a:pPr algn="r">
                <a:lnSpc>
                  <a:spcPct val="130000"/>
                </a:lnSpc>
                <a:buSzPct val="25000"/>
              </a:pPr>
              <a:r>
                <a:rPr lang="id-ID" sz="1400" dirty="0">
                  <a:solidFill>
                    <a:schemeClr val="bg1"/>
                  </a:solidFill>
                  <a:latin typeface="Segoe UI" panose="020B0502040204020203" pitchFamily="34" charset="0"/>
                  <a:ea typeface="Roboto"/>
                  <a:cs typeface="Segoe UI" panose="020B0502040204020203" pitchFamily="34" charset="0"/>
                  <a:sym typeface="Roboto"/>
                </a:rPr>
                <a:t>(</a:t>
              </a:r>
              <a:r>
                <a:rPr lang="pt-BR" sz="1400" dirty="0">
                  <a:solidFill>
                    <a:schemeClr val="bg1"/>
                  </a:solidFill>
                  <a:latin typeface="Segoe UI" panose="020B0502040204020203" pitchFamily="34" charset="0"/>
                  <a:ea typeface="Roboto"/>
                  <a:cs typeface="Segoe UI" panose="020B0502040204020203" pitchFamily="34" charset="0"/>
                  <a:sym typeface="Roboto"/>
                </a:rPr>
                <a:t>NEGOCIAÇÃO</a:t>
              </a:r>
              <a:r>
                <a:rPr lang="id-ID" sz="1400" dirty="0">
                  <a:solidFill>
                    <a:schemeClr val="bg1"/>
                  </a:solidFill>
                  <a:latin typeface="Segoe UI" panose="020B0502040204020203" pitchFamily="34" charset="0"/>
                  <a:ea typeface="Roboto"/>
                  <a:cs typeface="Segoe UI" panose="020B0502040204020203" pitchFamily="34" charset="0"/>
                  <a:sym typeface="Roboto"/>
                </a:rPr>
                <a:t>)</a:t>
              </a:r>
            </a:p>
          </p:txBody>
        </p:sp>
        <p:sp>
          <p:nvSpPr>
            <p:cNvPr id="39" name="Shape 615">
              <a:extLst>
                <a:ext uri="{FF2B5EF4-FFF2-40B4-BE49-F238E27FC236}">
                  <a16:creationId xmlns:a16="http://schemas.microsoft.com/office/drawing/2014/main" id="{7F8C5D02-6449-4659-8702-A2F5A78E63B6}"/>
                </a:ext>
              </a:extLst>
            </p:cNvPr>
            <p:cNvSpPr/>
            <p:nvPr/>
          </p:nvSpPr>
          <p:spPr>
            <a:xfrm>
              <a:off x="3606554" y="3133670"/>
              <a:ext cx="1988585" cy="523971"/>
            </a:xfrm>
            <a:prstGeom prst="rect">
              <a:avLst/>
            </a:prstGeom>
            <a:noFill/>
            <a:ln>
              <a:noFill/>
            </a:ln>
          </p:spPr>
          <p:txBody>
            <a:bodyPr lIns="91412" tIns="45700" rIns="91412" bIns="45700" anchor="t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  <a:buSzPct val="25000"/>
              </a:pPr>
              <a:r>
                <a:rPr lang="pt-BR" sz="1400" dirty="0">
                  <a:solidFill>
                    <a:schemeClr val="bg1"/>
                  </a:solidFill>
                  <a:latin typeface="Segoe UI" panose="020B0502040204020203" pitchFamily="34" charset="0"/>
                  <a:ea typeface="Roboto"/>
                  <a:cs typeface="Segoe UI" panose="020B0502040204020203" pitchFamily="34" charset="0"/>
                  <a:sym typeface="Roboto"/>
                </a:rPr>
                <a:t>PASSIVOS BANCÁRIOS</a:t>
              </a:r>
              <a:br>
                <a:rPr lang="pt-BR" sz="1400" dirty="0">
                  <a:solidFill>
                    <a:schemeClr val="bg1"/>
                  </a:solidFill>
                  <a:latin typeface="Segoe UI" panose="020B0502040204020203" pitchFamily="34" charset="0"/>
                  <a:ea typeface="Roboto"/>
                  <a:cs typeface="Segoe UI" panose="020B0502040204020203" pitchFamily="34" charset="0"/>
                  <a:sym typeface="Roboto"/>
                </a:rPr>
              </a:br>
              <a:r>
                <a:rPr lang="id-ID" sz="1400" dirty="0">
                  <a:solidFill>
                    <a:schemeClr val="bg1"/>
                  </a:solidFill>
                  <a:latin typeface="Segoe UI" panose="020B0502040204020203" pitchFamily="34" charset="0"/>
                  <a:ea typeface="Roboto"/>
                  <a:cs typeface="Segoe UI" panose="020B0502040204020203" pitchFamily="34" charset="0"/>
                  <a:sym typeface="Roboto"/>
                </a:rPr>
                <a:t>(</a:t>
              </a:r>
              <a:r>
                <a:rPr lang="pt-BR" sz="1400" dirty="0">
                  <a:solidFill>
                    <a:schemeClr val="bg1"/>
                  </a:solidFill>
                  <a:latin typeface="Segoe UI" panose="020B0502040204020203" pitchFamily="34" charset="0"/>
                  <a:ea typeface="Roboto"/>
                  <a:cs typeface="Segoe UI" panose="020B0502040204020203" pitchFamily="34" charset="0"/>
                  <a:sym typeface="Roboto"/>
                </a:rPr>
                <a:t>DERIVATIVOS </a:t>
              </a:r>
              <a:r>
                <a:rPr lang="id-ID" sz="1400" dirty="0">
                  <a:solidFill>
                    <a:schemeClr val="bg1"/>
                  </a:solidFill>
                  <a:latin typeface="Segoe UI" panose="020B0502040204020203" pitchFamily="34" charset="0"/>
                  <a:ea typeface="Roboto"/>
                  <a:cs typeface="Segoe UI" panose="020B0502040204020203" pitchFamily="34" charset="0"/>
                  <a:sym typeface="Roboto"/>
                </a:rPr>
                <a:t>OTC)</a:t>
              </a: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9D9A4598-1C77-4955-9452-D3D7511DAC0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69552" y="2401296"/>
              <a:ext cx="424011" cy="424011"/>
            </a:xfrm>
            <a:custGeom>
              <a:avLst/>
              <a:gdLst>
                <a:gd name="T0" fmla="*/ 406 w 456"/>
                <a:gd name="T1" fmla="*/ 0 h 456"/>
                <a:gd name="T2" fmla="*/ 54 w 456"/>
                <a:gd name="T3" fmla="*/ 0 h 456"/>
                <a:gd name="T4" fmla="*/ 0 w 456"/>
                <a:gd name="T5" fmla="*/ 49 h 456"/>
                <a:gd name="T6" fmla="*/ 0 w 456"/>
                <a:gd name="T7" fmla="*/ 407 h 456"/>
                <a:gd name="T8" fmla="*/ 54 w 456"/>
                <a:gd name="T9" fmla="*/ 455 h 456"/>
                <a:gd name="T10" fmla="*/ 406 w 456"/>
                <a:gd name="T11" fmla="*/ 455 h 456"/>
                <a:gd name="T12" fmla="*/ 455 w 456"/>
                <a:gd name="T13" fmla="*/ 407 h 456"/>
                <a:gd name="T14" fmla="*/ 455 w 456"/>
                <a:gd name="T15" fmla="*/ 49 h 456"/>
                <a:gd name="T16" fmla="*/ 406 w 456"/>
                <a:gd name="T17" fmla="*/ 0 h 456"/>
                <a:gd name="T18" fmla="*/ 406 w 456"/>
                <a:gd name="T19" fmla="*/ 184 h 456"/>
                <a:gd name="T20" fmla="*/ 252 w 456"/>
                <a:gd name="T21" fmla="*/ 353 h 456"/>
                <a:gd name="T22" fmla="*/ 150 w 456"/>
                <a:gd name="T23" fmla="*/ 252 h 456"/>
                <a:gd name="T24" fmla="*/ 54 w 456"/>
                <a:gd name="T25" fmla="*/ 353 h 456"/>
                <a:gd name="T26" fmla="*/ 54 w 456"/>
                <a:gd name="T27" fmla="*/ 276 h 456"/>
                <a:gd name="T28" fmla="*/ 150 w 456"/>
                <a:gd name="T29" fmla="*/ 179 h 456"/>
                <a:gd name="T30" fmla="*/ 252 w 456"/>
                <a:gd name="T31" fmla="*/ 276 h 456"/>
                <a:gd name="T32" fmla="*/ 406 w 456"/>
                <a:gd name="T33" fmla="*/ 107 h 456"/>
                <a:gd name="T34" fmla="*/ 406 w 456"/>
                <a:gd name="T35" fmla="*/ 184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6" h="456">
                  <a:moveTo>
                    <a:pt x="406" y="0"/>
                  </a:moveTo>
                  <a:lnTo>
                    <a:pt x="54" y="0"/>
                  </a:lnTo>
                  <a:cubicBezTo>
                    <a:pt x="25" y="0"/>
                    <a:pt x="0" y="25"/>
                    <a:pt x="0" y="49"/>
                  </a:cubicBezTo>
                  <a:lnTo>
                    <a:pt x="0" y="407"/>
                  </a:lnTo>
                  <a:cubicBezTo>
                    <a:pt x="0" y="431"/>
                    <a:pt x="25" y="455"/>
                    <a:pt x="54" y="455"/>
                  </a:cubicBezTo>
                  <a:lnTo>
                    <a:pt x="406" y="455"/>
                  </a:lnTo>
                  <a:cubicBezTo>
                    <a:pt x="431" y="455"/>
                    <a:pt x="455" y="431"/>
                    <a:pt x="455" y="407"/>
                  </a:cubicBezTo>
                  <a:lnTo>
                    <a:pt x="455" y="49"/>
                  </a:lnTo>
                  <a:cubicBezTo>
                    <a:pt x="455" y="25"/>
                    <a:pt x="431" y="0"/>
                    <a:pt x="406" y="0"/>
                  </a:cubicBezTo>
                  <a:close/>
                  <a:moveTo>
                    <a:pt x="406" y="184"/>
                  </a:moveTo>
                  <a:lnTo>
                    <a:pt x="252" y="353"/>
                  </a:lnTo>
                  <a:lnTo>
                    <a:pt x="150" y="252"/>
                  </a:lnTo>
                  <a:lnTo>
                    <a:pt x="54" y="353"/>
                  </a:lnTo>
                  <a:lnTo>
                    <a:pt x="54" y="276"/>
                  </a:lnTo>
                  <a:lnTo>
                    <a:pt x="150" y="179"/>
                  </a:lnTo>
                  <a:lnTo>
                    <a:pt x="252" y="276"/>
                  </a:lnTo>
                  <a:lnTo>
                    <a:pt x="406" y="107"/>
                  </a:lnTo>
                  <a:lnTo>
                    <a:pt x="406" y="184"/>
                  </a:lnTo>
                  <a:close/>
                </a:path>
              </a:pathLst>
            </a:custGeom>
            <a:solidFill>
              <a:srgbClr val="03D1AF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/>
            </a:p>
          </p:txBody>
        </p:sp>
        <p:grpSp>
          <p:nvGrpSpPr>
            <p:cNvPr id="41" name="Рисунок 6">
              <a:extLst>
                <a:ext uri="{FF2B5EF4-FFF2-40B4-BE49-F238E27FC236}">
                  <a16:creationId xmlns:a16="http://schemas.microsoft.com/office/drawing/2014/main" id="{DF17F87D-9A81-462A-9B98-3EE3066E7A79}"/>
                </a:ext>
              </a:extLst>
            </p:cNvPr>
            <p:cNvGrpSpPr/>
            <p:nvPr/>
          </p:nvGrpSpPr>
          <p:grpSpPr>
            <a:xfrm>
              <a:off x="2805359" y="3139257"/>
              <a:ext cx="513640" cy="539816"/>
              <a:chOff x="13574329" y="3539300"/>
              <a:chExt cx="4886325" cy="4876800"/>
            </a:xfrm>
            <a:solidFill>
              <a:srgbClr val="00B7D5"/>
            </a:solidFill>
          </p:grpSpPr>
          <p:sp>
            <p:nvSpPr>
              <p:cNvPr id="44" name="Полилиния: фигура 8">
                <a:extLst>
                  <a:ext uri="{FF2B5EF4-FFF2-40B4-BE49-F238E27FC236}">
                    <a16:creationId xmlns:a16="http://schemas.microsoft.com/office/drawing/2014/main" id="{A24409B0-006F-45EB-9804-6DA0C2A15B8D}"/>
                  </a:ext>
                </a:extLst>
              </p:cNvPr>
              <p:cNvSpPr/>
              <p:nvPr/>
            </p:nvSpPr>
            <p:spPr>
              <a:xfrm>
                <a:off x="15625569" y="3539300"/>
                <a:ext cx="1152525" cy="1152528"/>
              </a:xfrm>
              <a:custGeom>
                <a:avLst/>
                <a:gdLst/>
                <a:ahLst/>
                <a:cxnLst/>
                <a:rect l="0" t="0" r="0" b="0"/>
                <a:pathLst>
                  <a:path w="1152525" h="1152525">
                    <a:moveTo>
                      <a:pt x="578644" y="7144"/>
                    </a:moveTo>
                    <a:cubicBezTo>
                      <a:pt x="263366" y="7144"/>
                      <a:pt x="7144" y="263366"/>
                      <a:pt x="7144" y="578644"/>
                    </a:cubicBezTo>
                    <a:cubicBezTo>
                      <a:pt x="7144" y="893921"/>
                      <a:pt x="263366" y="1150144"/>
                      <a:pt x="578644" y="1150144"/>
                    </a:cubicBezTo>
                    <a:cubicBezTo>
                      <a:pt x="893921" y="1150144"/>
                      <a:pt x="1150144" y="893921"/>
                      <a:pt x="1150144" y="578644"/>
                    </a:cubicBezTo>
                    <a:cubicBezTo>
                      <a:pt x="1150144" y="263366"/>
                      <a:pt x="893921" y="7144"/>
                      <a:pt x="57864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MY" sz="900" dirty="0"/>
              </a:p>
            </p:txBody>
          </p:sp>
          <p:sp>
            <p:nvSpPr>
              <p:cNvPr id="45" name="Полилиния: фигура 9">
                <a:extLst>
                  <a:ext uri="{FF2B5EF4-FFF2-40B4-BE49-F238E27FC236}">
                    <a16:creationId xmlns:a16="http://schemas.microsoft.com/office/drawing/2014/main" id="{51FF870D-4330-4DAF-9380-8B2B8CCF1FFA}"/>
                  </a:ext>
                </a:extLst>
              </p:cNvPr>
              <p:cNvSpPr/>
              <p:nvPr/>
            </p:nvSpPr>
            <p:spPr>
              <a:xfrm>
                <a:off x="13574329" y="4691828"/>
                <a:ext cx="4886325" cy="3724272"/>
              </a:xfrm>
              <a:custGeom>
                <a:avLst/>
                <a:gdLst/>
                <a:ahLst/>
                <a:cxnLst/>
                <a:rect l="0" t="0" r="0" b="0"/>
                <a:pathLst>
                  <a:path w="4886325" h="3724275">
                    <a:moveTo>
                      <a:pt x="4598194" y="1007269"/>
                    </a:moveTo>
                    <a:lnTo>
                      <a:pt x="4598194" y="1150144"/>
                    </a:lnTo>
                    <a:cubicBezTo>
                      <a:pt x="4598194" y="1327309"/>
                      <a:pt x="4442937" y="1465421"/>
                      <a:pt x="4248626" y="1426369"/>
                    </a:cubicBezTo>
                    <a:cubicBezTo>
                      <a:pt x="4058126" y="772954"/>
                      <a:pt x="3455194" y="292894"/>
                      <a:pt x="2740819" y="292894"/>
                    </a:cubicBezTo>
                    <a:lnTo>
                      <a:pt x="1786414" y="292894"/>
                    </a:lnTo>
                    <a:cubicBezTo>
                      <a:pt x="1746409" y="292894"/>
                      <a:pt x="1709261" y="276701"/>
                      <a:pt x="1683544" y="247174"/>
                    </a:cubicBezTo>
                    <a:cubicBezTo>
                      <a:pt x="1548289" y="94774"/>
                      <a:pt x="1353979" y="7144"/>
                      <a:pt x="1150144" y="7144"/>
                    </a:cubicBezTo>
                    <a:lnTo>
                      <a:pt x="721519" y="7144"/>
                    </a:lnTo>
                    <a:cubicBezTo>
                      <a:pt x="629126" y="7144"/>
                      <a:pt x="560546" y="93821"/>
                      <a:pt x="582454" y="183356"/>
                    </a:cubicBezTo>
                    <a:lnTo>
                      <a:pt x="727234" y="779621"/>
                    </a:lnTo>
                    <a:cubicBezTo>
                      <a:pt x="621506" y="890111"/>
                      <a:pt x="533876" y="1013936"/>
                      <a:pt x="464344" y="1150144"/>
                    </a:cubicBezTo>
                    <a:cubicBezTo>
                      <a:pt x="178594" y="1150144"/>
                      <a:pt x="7144" y="1353979"/>
                      <a:pt x="7144" y="1578769"/>
                    </a:cubicBezTo>
                    <a:lnTo>
                      <a:pt x="7144" y="2002631"/>
                    </a:lnTo>
                    <a:cubicBezTo>
                      <a:pt x="7144" y="2274094"/>
                      <a:pt x="216694" y="2373154"/>
                      <a:pt x="440531" y="2530316"/>
                    </a:cubicBezTo>
                    <a:cubicBezTo>
                      <a:pt x="529114" y="2718911"/>
                      <a:pt x="652939" y="2886551"/>
                      <a:pt x="808196" y="3028474"/>
                    </a:cubicBezTo>
                    <a:cubicBezTo>
                      <a:pt x="829151" y="3047524"/>
                      <a:pt x="864394" y="3087529"/>
                      <a:pt x="864394" y="3141821"/>
                    </a:cubicBezTo>
                    <a:lnTo>
                      <a:pt x="864394" y="3479006"/>
                    </a:lnTo>
                    <a:cubicBezTo>
                      <a:pt x="864394" y="3613309"/>
                      <a:pt x="973931" y="3722846"/>
                      <a:pt x="1108234" y="3722846"/>
                    </a:cubicBezTo>
                    <a:lnTo>
                      <a:pt x="1620679" y="3722846"/>
                    </a:lnTo>
                    <a:cubicBezTo>
                      <a:pt x="1754029" y="3722846"/>
                      <a:pt x="1864519" y="3632359"/>
                      <a:pt x="1864519" y="3437096"/>
                    </a:cubicBezTo>
                    <a:lnTo>
                      <a:pt x="2740819" y="3437096"/>
                    </a:lnTo>
                    <a:cubicBezTo>
                      <a:pt x="2740819" y="3632359"/>
                      <a:pt x="2851309" y="3722846"/>
                      <a:pt x="2984659" y="3722846"/>
                    </a:cubicBezTo>
                    <a:lnTo>
                      <a:pt x="3497104" y="3722846"/>
                    </a:lnTo>
                    <a:cubicBezTo>
                      <a:pt x="3631406" y="3722846"/>
                      <a:pt x="3740944" y="3613309"/>
                      <a:pt x="3740944" y="3479006"/>
                    </a:cubicBezTo>
                    <a:cubicBezTo>
                      <a:pt x="3740944" y="3262789"/>
                      <a:pt x="3716179" y="3116104"/>
                      <a:pt x="3867626" y="2961799"/>
                    </a:cubicBezTo>
                    <a:cubicBezTo>
                      <a:pt x="4143851" y="2677954"/>
                      <a:pt x="4312444" y="2290286"/>
                      <a:pt x="4312444" y="1865471"/>
                    </a:cubicBezTo>
                    <a:cubicBezTo>
                      <a:pt x="4312444" y="1816894"/>
                      <a:pt x="4309587" y="1769269"/>
                      <a:pt x="4304824" y="1721644"/>
                    </a:cubicBezTo>
                    <a:cubicBezTo>
                      <a:pt x="4307681" y="1721644"/>
                      <a:pt x="4310539" y="1722596"/>
                      <a:pt x="4313397" y="1722596"/>
                    </a:cubicBezTo>
                    <a:cubicBezTo>
                      <a:pt x="4626769" y="1722596"/>
                      <a:pt x="4883944" y="1468279"/>
                      <a:pt x="4883944" y="1151096"/>
                    </a:cubicBezTo>
                    <a:lnTo>
                      <a:pt x="4883944" y="1008221"/>
                    </a:lnTo>
                    <a:cubicBezTo>
                      <a:pt x="4883944" y="818674"/>
                      <a:pt x="4598194" y="817721"/>
                      <a:pt x="4598194" y="1007269"/>
                    </a:cubicBezTo>
                    <a:close/>
                    <a:moveTo>
                      <a:pt x="1007269" y="1578769"/>
                    </a:moveTo>
                    <a:cubicBezTo>
                      <a:pt x="928211" y="1578769"/>
                      <a:pt x="864394" y="1514951"/>
                      <a:pt x="864394" y="1435894"/>
                    </a:cubicBezTo>
                    <a:cubicBezTo>
                      <a:pt x="864394" y="1356836"/>
                      <a:pt x="928211" y="1293019"/>
                      <a:pt x="1007269" y="1293019"/>
                    </a:cubicBezTo>
                    <a:cubicBezTo>
                      <a:pt x="1086326" y="1293019"/>
                      <a:pt x="1150144" y="1356836"/>
                      <a:pt x="1150144" y="1435894"/>
                    </a:cubicBezTo>
                    <a:cubicBezTo>
                      <a:pt x="1150144" y="1514951"/>
                      <a:pt x="1086326" y="1578769"/>
                      <a:pt x="1007269" y="1578769"/>
                    </a:cubicBezTo>
                    <a:close/>
                    <a:moveTo>
                      <a:pt x="2740819" y="1150144"/>
                    </a:moveTo>
                    <a:lnTo>
                      <a:pt x="2091214" y="1150144"/>
                    </a:lnTo>
                    <a:cubicBezTo>
                      <a:pt x="1902619" y="1150144"/>
                      <a:pt x="1901666" y="864394"/>
                      <a:pt x="2091214" y="864394"/>
                    </a:cubicBezTo>
                    <a:lnTo>
                      <a:pt x="2740819" y="864394"/>
                    </a:lnTo>
                    <a:cubicBezTo>
                      <a:pt x="2929414" y="864394"/>
                      <a:pt x="2930366" y="1150144"/>
                      <a:pt x="2740819" y="1150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MY" sz="900"/>
              </a:p>
            </p:txBody>
          </p:sp>
        </p:grpSp>
        <p:sp>
          <p:nvSpPr>
            <p:cNvPr id="42" name="Retângulo 6">
              <a:extLst>
                <a:ext uri="{FF2B5EF4-FFF2-40B4-BE49-F238E27FC236}">
                  <a16:creationId xmlns:a16="http://schemas.microsoft.com/office/drawing/2014/main" id="{90EDA29F-2169-43C2-99A0-BE9A1649A7A8}"/>
                </a:ext>
              </a:extLst>
            </p:cNvPr>
            <p:cNvSpPr/>
            <p:nvPr/>
          </p:nvSpPr>
          <p:spPr>
            <a:xfrm>
              <a:off x="335999" y="2133000"/>
              <a:ext cx="5417946" cy="176911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43" name="Shape 616">
              <a:extLst>
                <a:ext uri="{FF2B5EF4-FFF2-40B4-BE49-F238E27FC236}">
                  <a16:creationId xmlns:a16="http://schemas.microsoft.com/office/drawing/2014/main" id="{31B0E8F8-521C-450C-A6B2-D21B137FA2AD}"/>
                </a:ext>
              </a:extLst>
            </p:cNvPr>
            <p:cNvSpPr/>
            <p:nvPr/>
          </p:nvSpPr>
          <p:spPr>
            <a:xfrm>
              <a:off x="264125" y="2530904"/>
              <a:ext cx="1550049" cy="1039752"/>
            </a:xfrm>
            <a:prstGeom prst="rect">
              <a:avLst/>
            </a:prstGeom>
            <a:noFill/>
            <a:ln>
              <a:noFill/>
            </a:ln>
          </p:spPr>
          <p:txBody>
            <a:bodyPr lIns="91412" tIns="45700" rIns="91412" bIns="45700" anchor="t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  <a:buSzPct val="25000"/>
              </a:pPr>
              <a:r>
                <a:rPr lang="pt-BR" sz="4000" b="1" dirty="0">
                  <a:solidFill>
                    <a:schemeClr val="bg1"/>
                  </a:solidFill>
                  <a:latin typeface="Segoe UI" panose="020B0502040204020203" pitchFamily="34" charset="0"/>
                  <a:ea typeface="Roboto"/>
                  <a:cs typeface="Segoe UI" panose="020B0502040204020203" pitchFamily="34" charset="0"/>
                  <a:sym typeface="Roboto"/>
                </a:rPr>
                <a:t>B3</a:t>
              </a:r>
              <a:endParaRPr lang="id-ID" sz="4000" b="1" dirty="0">
                <a:solidFill>
                  <a:schemeClr val="bg1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endParaRP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5E87AAD8-64F2-45E1-83E9-D3D3775E7ED3}"/>
              </a:ext>
            </a:extLst>
          </p:cNvPr>
          <p:cNvGrpSpPr/>
          <p:nvPr/>
        </p:nvGrpSpPr>
        <p:grpSpPr>
          <a:xfrm>
            <a:off x="384963" y="3893465"/>
            <a:ext cx="5417946" cy="1769115"/>
            <a:chOff x="384963" y="4142849"/>
            <a:chExt cx="5417946" cy="1769115"/>
          </a:xfrm>
        </p:grpSpPr>
        <p:sp>
          <p:nvSpPr>
            <p:cNvPr id="31" name="Shape 609">
              <a:extLst>
                <a:ext uri="{FF2B5EF4-FFF2-40B4-BE49-F238E27FC236}">
                  <a16:creationId xmlns:a16="http://schemas.microsoft.com/office/drawing/2014/main" id="{0691E894-D1D2-42CA-9155-7422B9E68272}"/>
                </a:ext>
              </a:extLst>
            </p:cNvPr>
            <p:cNvSpPr/>
            <p:nvPr/>
          </p:nvSpPr>
          <p:spPr>
            <a:xfrm>
              <a:off x="3908262" y="4720931"/>
              <a:ext cx="1300725" cy="523971"/>
            </a:xfrm>
            <a:prstGeom prst="rect">
              <a:avLst/>
            </a:prstGeom>
            <a:noFill/>
            <a:ln>
              <a:noFill/>
            </a:ln>
          </p:spPr>
          <p:txBody>
            <a:bodyPr lIns="91412" tIns="45700" rIns="91412" bIns="45700" anchor="t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buSzPct val="25000"/>
              </a:pPr>
              <a:r>
                <a:rPr lang="pt-BR" sz="1400" dirty="0">
                  <a:solidFill>
                    <a:schemeClr val="bg1"/>
                  </a:solidFill>
                  <a:latin typeface="Segoe UI" panose="020B0502040204020203" pitchFamily="34" charset="0"/>
                  <a:ea typeface="Roboto"/>
                  <a:cs typeface="Segoe UI" panose="020B0502040204020203" pitchFamily="34" charset="0"/>
                  <a:sym typeface="Roboto"/>
                </a:rPr>
                <a:t>CRÉDITO</a:t>
              </a:r>
              <a:endParaRPr lang="id-ID" sz="1400" dirty="0">
                <a:solidFill>
                  <a:schemeClr val="bg1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endParaRPr>
            </a:p>
            <a:p>
              <a:pPr>
                <a:lnSpc>
                  <a:spcPct val="130000"/>
                </a:lnSpc>
                <a:buSzPct val="25000"/>
              </a:pPr>
              <a:r>
                <a:rPr lang="id-ID" sz="1400" dirty="0">
                  <a:solidFill>
                    <a:schemeClr val="bg1"/>
                  </a:solidFill>
                  <a:latin typeface="Segoe UI" panose="020B0502040204020203" pitchFamily="34" charset="0"/>
                  <a:ea typeface="Roboto"/>
                  <a:cs typeface="Segoe UI" panose="020B0502040204020203" pitchFamily="34" charset="0"/>
                  <a:sym typeface="Roboto"/>
                </a:rPr>
                <a:t>(</a:t>
              </a:r>
              <a:r>
                <a:rPr lang="pt-BR" sz="1400" dirty="0">
                  <a:solidFill>
                    <a:schemeClr val="bg1"/>
                  </a:solidFill>
                  <a:latin typeface="Segoe UI" panose="020B0502040204020203" pitchFamily="34" charset="0"/>
                  <a:ea typeface="Roboto"/>
                  <a:cs typeface="Segoe UI" panose="020B0502040204020203" pitchFamily="34" charset="0"/>
                  <a:sym typeface="Roboto"/>
                </a:rPr>
                <a:t>RECEBÍVEIS</a:t>
              </a:r>
              <a:r>
                <a:rPr lang="id-ID" sz="1400" dirty="0">
                  <a:solidFill>
                    <a:schemeClr val="bg1"/>
                  </a:solidFill>
                  <a:latin typeface="Segoe UI" panose="020B0502040204020203" pitchFamily="34" charset="0"/>
                  <a:ea typeface="Roboto"/>
                  <a:cs typeface="Segoe UI" panose="020B0502040204020203" pitchFamily="34" charset="0"/>
                  <a:sym typeface="Roboto"/>
                </a:rPr>
                <a:t>)</a:t>
              </a:r>
            </a:p>
          </p:txBody>
        </p:sp>
        <p:sp>
          <p:nvSpPr>
            <p:cNvPr id="35" name="Retângulo 46">
              <a:extLst>
                <a:ext uri="{FF2B5EF4-FFF2-40B4-BE49-F238E27FC236}">
                  <a16:creationId xmlns:a16="http://schemas.microsoft.com/office/drawing/2014/main" id="{38367E45-FFA8-472C-A697-E4A64C857B2F}"/>
                </a:ext>
              </a:extLst>
            </p:cNvPr>
            <p:cNvSpPr/>
            <p:nvPr/>
          </p:nvSpPr>
          <p:spPr>
            <a:xfrm>
              <a:off x="384963" y="4142849"/>
              <a:ext cx="5417946" cy="176911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pic>
          <p:nvPicPr>
            <p:cNvPr id="36" name="Imagem 26">
              <a:extLst>
                <a:ext uri="{FF2B5EF4-FFF2-40B4-BE49-F238E27FC236}">
                  <a16:creationId xmlns:a16="http://schemas.microsoft.com/office/drawing/2014/main" id="{B638B107-DCF7-4CE0-94F6-A4F288F41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911" y="4768195"/>
              <a:ext cx="1865640" cy="338552"/>
            </a:xfrm>
            <a:prstGeom prst="rect">
              <a:avLst/>
            </a:prstGeom>
          </p:spPr>
        </p:pic>
        <p:pic>
          <p:nvPicPr>
            <p:cNvPr id="37" name="Рисунок 20">
              <a:extLst>
                <a:ext uri="{FF2B5EF4-FFF2-40B4-BE49-F238E27FC236}">
                  <a16:creationId xmlns:a16="http://schemas.microsoft.com/office/drawing/2014/main" id="{F92E73E8-C64B-45E8-94F2-C8D952A42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04218" y="4720931"/>
              <a:ext cx="612949" cy="6129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57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/>
      <p:bldP spid="2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EB4A5B6-F911-4B53-91B3-515154D23C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2" y="0"/>
            <a:ext cx="12192000" cy="6858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188E026-1C98-4E61-82BB-AFB1AB023B7E}"/>
              </a:ext>
            </a:extLst>
          </p:cNvPr>
          <p:cNvSpPr/>
          <p:nvPr/>
        </p:nvSpPr>
        <p:spPr>
          <a:xfrm>
            <a:off x="6092484" y="-99000"/>
            <a:ext cx="6096000" cy="695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1A8D961D-C18A-4362-AC09-FE6FCB35BCCD}"/>
              </a:ext>
            </a:extLst>
          </p:cNvPr>
          <p:cNvGrpSpPr/>
          <p:nvPr/>
        </p:nvGrpSpPr>
        <p:grpSpPr>
          <a:xfrm>
            <a:off x="6070484" y="1905849"/>
            <a:ext cx="5976000" cy="1152000"/>
            <a:chOff x="6090296" y="1867658"/>
            <a:chExt cx="5976000" cy="1152000"/>
          </a:xfrm>
        </p:grpSpPr>
        <p:sp>
          <p:nvSpPr>
            <p:cNvPr id="4" name="Seta: Pentágono 3">
              <a:extLst>
                <a:ext uri="{FF2B5EF4-FFF2-40B4-BE49-F238E27FC236}">
                  <a16:creationId xmlns:a16="http://schemas.microsoft.com/office/drawing/2014/main" id="{38F3C830-2E4A-474D-AE92-D6C2919CCD6A}"/>
                </a:ext>
              </a:extLst>
            </p:cNvPr>
            <p:cNvSpPr/>
            <p:nvPr/>
          </p:nvSpPr>
          <p:spPr>
            <a:xfrm>
              <a:off x="6090296" y="1867658"/>
              <a:ext cx="5976000" cy="1152000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Seta: Pentágono 39">
              <a:extLst>
                <a:ext uri="{FF2B5EF4-FFF2-40B4-BE49-F238E27FC236}">
                  <a16:creationId xmlns:a16="http://schemas.microsoft.com/office/drawing/2014/main" id="{3A7B0231-D2C4-4ECF-B845-C5AEF178F769}"/>
                </a:ext>
              </a:extLst>
            </p:cNvPr>
            <p:cNvSpPr/>
            <p:nvPr/>
          </p:nvSpPr>
          <p:spPr>
            <a:xfrm>
              <a:off x="6090296" y="1867658"/>
              <a:ext cx="4104000" cy="1152000"/>
            </a:xfrm>
            <a:prstGeom prst="homePlate">
              <a:avLst/>
            </a:prstGeom>
            <a:solidFill>
              <a:srgbClr val="0048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1" name="Seta: Pentágono 40">
              <a:extLst>
                <a:ext uri="{FF2B5EF4-FFF2-40B4-BE49-F238E27FC236}">
                  <a16:creationId xmlns:a16="http://schemas.microsoft.com/office/drawing/2014/main" id="{8DEB5832-A8DB-4F4D-85F1-FCCBE7464995}"/>
                </a:ext>
              </a:extLst>
            </p:cNvPr>
            <p:cNvSpPr/>
            <p:nvPr/>
          </p:nvSpPr>
          <p:spPr>
            <a:xfrm>
              <a:off x="6090296" y="1867658"/>
              <a:ext cx="2232000" cy="1152000"/>
            </a:xfrm>
            <a:prstGeom prst="homePlate">
              <a:avLst/>
            </a:prstGeom>
            <a:solidFill>
              <a:srgbClr val="003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2" name="Subtitle 2">
              <a:extLst>
                <a:ext uri="{FF2B5EF4-FFF2-40B4-BE49-F238E27FC236}">
                  <a16:creationId xmlns:a16="http://schemas.microsoft.com/office/drawing/2014/main" id="{6EF652D1-EA2C-4D97-8974-ABC2700B3768}"/>
                </a:ext>
              </a:extLst>
            </p:cNvPr>
            <p:cNvSpPr txBox="1">
              <a:spLocks/>
            </p:cNvSpPr>
            <p:nvPr/>
          </p:nvSpPr>
          <p:spPr>
            <a:xfrm>
              <a:off x="6306296" y="2155658"/>
              <a:ext cx="1584000" cy="473690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MY" sz="18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AVALIAÇÃO</a:t>
              </a:r>
              <a:endParaRPr lang="de-DE" sz="1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Subtitle 2">
              <a:extLst>
                <a:ext uri="{FF2B5EF4-FFF2-40B4-BE49-F238E27FC236}">
                  <a16:creationId xmlns:a16="http://schemas.microsoft.com/office/drawing/2014/main" id="{64E06DB0-A5D7-4D15-9C2F-B32F19ECD027}"/>
                </a:ext>
              </a:extLst>
            </p:cNvPr>
            <p:cNvSpPr txBox="1">
              <a:spLocks/>
            </p:cNvSpPr>
            <p:nvPr/>
          </p:nvSpPr>
          <p:spPr>
            <a:xfrm>
              <a:off x="8394296" y="2155658"/>
              <a:ext cx="1584000" cy="473690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MY" sz="18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REGISTRO</a:t>
              </a:r>
              <a:endParaRPr lang="de-DE" sz="1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Subtitle 2">
              <a:extLst>
                <a:ext uri="{FF2B5EF4-FFF2-40B4-BE49-F238E27FC236}">
                  <a16:creationId xmlns:a16="http://schemas.microsoft.com/office/drawing/2014/main" id="{2E1BEDF9-E29F-449D-BF33-1A7A9091D2E6}"/>
                </a:ext>
              </a:extLst>
            </p:cNvPr>
            <p:cNvSpPr txBox="1">
              <a:spLocks/>
            </p:cNvSpPr>
            <p:nvPr/>
          </p:nvSpPr>
          <p:spPr>
            <a:xfrm>
              <a:off x="10194296" y="2155658"/>
              <a:ext cx="1728000" cy="473690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MY" sz="18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PAGAMENTO</a:t>
              </a:r>
              <a:endParaRPr lang="de-DE" sz="1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9384FCC-541F-4725-A57F-7A5DD0F081A8}"/>
              </a:ext>
            </a:extLst>
          </p:cNvPr>
          <p:cNvSpPr txBox="1"/>
          <p:nvPr/>
        </p:nvSpPr>
        <p:spPr>
          <a:xfrm>
            <a:off x="7176000" y="26505"/>
            <a:ext cx="180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endParaRPr lang="pt-BR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2F4FCD10-3C1F-474D-AB6D-90B790EBF6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00" y="71775"/>
            <a:ext cx="576000" cy="104525"/>
          </a:xfrm>
          <a:prstGeom prst="rect">
            <a:avLst/>
          </a:prstGeom>
        </p:spPr>
      </p:pic>
      <p:sp>
        <p:nvSpPr>
          <p:cNvPr id="25" name="Shape 616">
            <a:extLst>
              <a:ext uri="{FF2B5EF4-FFF2-40B4-BE49-F238E27FC236}">
                <a16:creationId xmlns:a16="http://schemas.microsoft.com/office/drawing/2014/main" id="{CC219968-DE11-4ACF-AA86-DB9A0DC04D95}"/>
              </a:ext>
            </a:extLst>
          </p:cNvPr>
          <p:cNvSpPr/>
          <p:nvPr/>
        </p:nvSpPr>
        <p:spPr>
          <a:xfrm>
            <a:off x="335999" y="549000"/>
            <a:ext cx="4194119" cy="438214"/>
          </a:xfrm>
          <a:prstGeom prst="rect">
            <a:avLst/>
          </a:prstGeom>
          <a:noFill/>
          <a:ln>
            <a:noFill/>
          </a:ln>
        </p:spPr>
        <p:txBody>
          <a:bodyPr lIns="91412" tIns="45700" rIns="91412" bIns="45700" anchor="t" anchorCtr="0">
            <a:noAutofit/>
          </a:bodyPr>
          <a:lstStyle/>
          <a:p>
            <a:pPr>
              <a:buSzPct val="25000"/>
            </a:pPr>
            <a:r>
              <a:rPr lang="pt-BR" sz="1600" b="1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Roboto"/>
              </a:rPr>
              <a:t>POSICIONAMENTO</a:t>
            </a:r>
          </a:p>
          <a:p>
            <a:pPr>
              <a:buSzPct val="25000"/>
            </a:pPr>
            <a:r>
              <a:rPr lang="pt-BR" sz="1600" dirty="0">
                <a:solidFill>
                  <a:schemeClr val="bg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  <a:sym typeface="Roboto"/>
              </a:rPr>
              <a:t>REGISTRADORA INSPIRADA EM DEPOSITÁRIA E CLEARING</a:t>
            </a:r>
            <a:endParaRPr lang="id-ID" sz="1600" dirty="0">
              <a:solidFill>
                <a:schemeClr val="bg1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  <a:sym typeface="Roboto"/>
            </a:endParaRPr>
          </a:p>
        </p:txBody>
      </p:sp>
      <p:sp>
        <p:nvSpPr>
          <p:cNvPr id="33" name="Shape 616">
            <a:extLst>
              <a:ext uri="{FF2B5EF4-FFF2-40B4-BE49-F238E27FC236}">
                <a16:creationId xmlns:a16="http://schemas.microsoft.com/office/drawing/2014/main" id="{58BFDD99-F10C-4A33-B183-01283AC9F1F3}"/>
              </a:ext>
            </a:extLst>
          </p:cNvPr>
          <p:cNvSpPr/>
          <p:nvPr/>
        </p:nvSpPr>
        <p:spPr>
          <a:xfrm>
            <a:off x="6048375" y="477000"/>
            <a:ext cx="5736348" cy="504000"/>
          </a:xfrm>
          <a:prstGeom prst="rect">
            <a:avLst/>
          </a:prstGeom>
          <a:noFill/>
          <a:ln>
            <a:noFill/>
          </a:ln>
        </p:spPr>
        <p:txBody>
          <a:bodyPr lIns="91412" tIns="45700" rIns="91412" bIns="45700" anchor="t" anchorCtr="0">
            <a:noAutofit/>
          </a:bodyPr>
          <a:lstStyle/>
          <a:p>
            <a:pPr algn="r">
              <a:lnSpc>
                <a:spcPct val="130000"/>
              </a:lnSpc>
              <a:buSzPct val="25000"/>
            </a:pPr>
            <a:r>
              <a:rPr lang="pt-BR" sz="2000" b="1" dirty="0">
                <a:solidFill>
                  <a:srgbClr val="001C30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TRANSPARÊNCIA, SEGURANÇA E EFICIÊNCIA</a:t>
            </a:r>
            <a:endParaRPr lang="id-ID" sz="2000" b="1" dirty="0">
              <a:solidFill>
                <a:srgbClr val="001C30"/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B40C380F-048A-4BB1-8583-AEF2CD1D8C25}"/>
              </a:ext>
            </a:extLst>
          </p:cNvPr>
          <p:cNvSpPr txBox="1">
            <a:spLocks/>
          </p:cNvSpPr>
          <p:nvPr/>
        </p:nvSpPr>
        <p:spPr>
          <a:xfrm>
            <a:off x="6245524" y="1078933"/>
            <a:ext cx="5215349" cy="47369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MY" sz="1800" dirty="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100% digital - </a:t>
            </a:r>
            <a:r>
              <a:rPr lang="en-MY" sz="1800" dirty="0" err="1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tecnologia</a:t>
            </a:r>
            <a:r>
              <a:rPr lang="en-MY" sz="1800" dirty="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MY" sz="1800" dirty="0" err="1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escalável</a:t>
            </a:r>
            <a:r>
              <a:rPr lang="en-MY" sz="1800" dirty="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MY" sz="1800" dirty="0" err="1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adaptável</a:t>
            </a:r>
            <a:endParaRPr lang="en-MY" sz="1800" dirty="0">
              <a:solidFill>
                <a:srgbClr val="001C3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Shape 610">
            <a:extLst>
              <a:ext uri="{FF2B5EF4-FFF2-40B4-BE49-F238E27FC236}">
                <a16:creationId xmlns:a16="http://schemas.microsoft.com/office/drawing/2014/main" id="{F1F43A92-7A99-469F-BC9C-3D2FBDC544EB}"/>
              </a:ext>
            </a:extLst>
          </p:cNvPr>
          <p:cNvSpPr/>
          <p:nvPr/>
        </p:nvSpPr>
        <p:spPr>
          <a:xfrm>
            <a:off x="6218381" y="3467390"/>
            <a:ext cx="543360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Blip>
                <a:blip r:embed="rId6"/>
              </a:buBlip>
            </a:pPr>
            <a:r>
              <a:rPr lang="pt-BR" sz="1600" dirty="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A CERC é a </a:t>
            </a:r>
            <a:r>
              <a:rPr lang="pt-BR" sz="1600" b="1" dirty="0">
                <a:solidFill>
                  <a:srgbClr val="00487E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primeira</a:t>
            </a:r>
            <a:r>
              <a:rPr lang="pt-BR" sz="1600" dirty="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 e </a:t>
            </a:r>
            <a:r>
              <a:rPr lang="pt-BR" sz="1600" b="1" dirty="0">
                <a:solidFill>
                  <a:srgbClr val="00487E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única</a:t>
            </a:r>
            <a:r>
              <a:rPr lang="pt-BR" sz="1600" dirty="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 infraestrutura do mercado financeiro especializada em crédito homologada pelo Banco Central (ago-18) para </a:t>
            </a:r>
            <a:r>
              <a:rPr lang="pt-BR" sz="1600" b="1" dirty="0">
                <a:solidFill>
                  <a:srgbClr val="00487E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registro de recebíveis</a:t>
            </a:r>
          </a:p>
          <a:p>
            <a:pPr marL="457200" indent="-457200">
              <a:spcAft>
                <a:spcPts val="600"/>
              </a:spcAft>
              <a:buBlip>
                <a:blip r:embed="rId6"/>
              </a:buBlip>
            </a:pPr>
            <a:endParaRPr lang="pt-BR" sz="600" dirty="0">
              <a:solidFill>
                <a:srgbClr val="001C30"/>
              </a:solidFill>
              <a:latin typeface="Segoe UI" panose="020B0502040204020203" pitchFamily="34" charset="0"/>
              <a:cs typeface="Segoe UI" panose="020B0502040204020203" pitchFamily="34" charset="0"/>
              <a:sym typeface="Roboto"/>
            </a:endParaRPr>
          </a:p>
          <a:p>
            <a:pPr marL="457200" indent="-457200">
              <a:spcAft>
                <a:spcPts val="600"/>
              </a:spcAft>
              <a:buBlip>
                <a:blip r:embed="rId6"/>
              </a:buBlip>
            </a:pPr>
            <a:r>
              <a:rPr lang="pt-BR" sz="1600" dirty="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Alinhada com os </a:t>
            </a:r>
            <a:r>
              <a:rPr lang="pt-BR" sz="1600" b="1" dirty="0">
                <a:solidFill>
                  <a:srgbClr val="00487E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requisitos da regulação</a:t>
            </a:r>
            <a:r>
              <a:rPr lang="pt-BR" sz="1600" dirty="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, para agir como auxiliar de supervisão do regulador (BCB)</a:t>
            </a:r>
          </a:p>
          <a:p>
            <a:pPr marL="457200" indent="-457200">
              <a:spcAft>
                <a:spcPts val="600"/>
              </a:spcAft>
              <a:buBlip>
                <a:blip r:embed="rId6"/>
              </a:buBlip>
            </a:pPr>
            <a:r>
              <a:rPr lang="pt-BR" sz="1600" dirty="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Em operação desde out-16</a:t>
            </a:r>
          </a:p>
          <a:p>
            <a:pPr marL="457200" indent="-457200">
              <a:lnSpc>
                <a:spcPct val="150000"/>
              </a:lnSpc>
              <a:buBlip>
                <a:blip r:embed="rId6"/>
              </a:buBlip>
            </a:pPr>
            <a:r>
              <a:rPr lang="pt-BR" sz="1600" b="1" dirty="0">
                <a:solidFill>
                  <a:srgbClr val="00487E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80+ Bancos e Fundos </a:t>
            </a:r>
            <a:r>
              <a:rPr lang="pt-BR" sz="1600" dirty="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utilizando</a:t>
            </a:r>
          </a:p>
          <a:p>
            <a:pPr marL="914400" lvl="1" indent="-457200">
              <a:lnSpc>
                <a:spcPct val="150000"/>
              </a:lnSpc>
              <a:buBlip>
                <a:blip r:embed="rId6"/>
              </a:buBlip>
            </a:pPr>
            <a:r>
              <a:rPr lang="pt-BR" sz="1600" dirty="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  <a:sym typeface="Roboto"/>
              </a:rPr>
              <a:t>Grandes bancos em processo de adoção</a:t>
            </a:r>
          </a:p>
          <a:p>
            <a:pPr marL="457200" indent="-457200">
              <a:spcAft>
                <a:spcPts val="600"/>
              </a:spcAft>
              <a:buBlip>
                <a:blip r:embed="rId6"/>
              </a:buBlip>
            </a:pPr>
            <a:endParaRPr lang="pt-BR" sz="1600" dirty="0">
              <a:solidFill>
                <a:srgbClr val="001C30"/>
              </a:solidFill>
              <a:latin typeface="Segoe UI" panose="020B0502040204020203" pitchFamily="34" charset="0"/>
              <a:cs typeface="Segoe UI" panose="020B0502040204020203" pitchFamily="34" charset="0"/>
              <a:sym typeface="Roboto"/>
            </a:endParaRPr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BD64D152-E962-42D8-8AA7-47F51B9A3B13}"/>
              </a:ext>
            </a:extLst>
          </p:cNvPr>
          <p:cNvGrpSpPr/>
          <p:nvPr/>
        </p:nvGrpSpPr>
        <p:grpSpPr>
          <a:xfrm>
            <a:off x="384963" y="3893465"/>
            <a:ext cx="5417946" cy="1769115"/>
            <a:chOff x="384963" y="4142849"/>
            <a:chExt cx="5417946" cy="1769115"/>
          </a:xfrm>
        </p:grpSpPr>
        <p:sp>
          <p:nvSpPr>
            <p:cNvPr id="26" name="Shape 609">
              <a:extLst>
                <a:ext uri="{FF2B5EF4-FFF2-40B4-BE49-F238E27FC236}">
                  <a16:creationId xmlns:a16="http://schemas.microsoft.com/office/drawing/2014/main" id="{14EF845B-BE25-40D9-B6CF-BBB5301B83D7}"/>
                </a:ext>
              </a:extLst>
            </p:cNvPr>
            <p:cNvSpPr/>
            <p:nvPr/>
          </p:nvSpPr>
          <p:spPr>
            <a:xfrm>
              <a:off x="3908262" y="4720931"/>
              <a:ext cx="1300725" cy="523971"/>
            </a:xfrm>
            <a:prstGeom prst="rect">
              <a:avLst/>
            </a:prstGeom>
            <a:noFill/>
            <a:ln>
              <a:noFill/>
            </a:ln>
          </p:spPr>
          <p:txBody>
            <a:bodyPr lIns="91412" tIns="45700" rIns="91412" bIns="45700" anchor="t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buSzPct val="25000"/>
              </a:pPr>
              <a:r>
                <a:rPr lang="pt-BR" sz="1400" dirty="0">
                  <a:solidFill>
                    <a:schemeClr val="bg1"/>
                  </a:solidFill>
                  <a:latin typeface="Segoe UI" panose="020B0502040204020203" pitchFamily="34" charset="0"/>
                  <a:ea typeface="Roboto"/>
                  <a:cs typeface="Segoe UI" panose="020B0502040204020203" pitchFamily="34" charset="0"/>
                  <a:sym typeface="Roboto"/>
                </a:rPr>
                <a:t>CRÉDITO</a:t>
              </a:r>
              <a:endParaRPr lang="id-ID" sz="1400" dirty="0">
                <a:solidFill>
                  <a:schemeClr val="bg1"/>
                </a:solidFill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endParaRPr>
            </a:p>
            <a:p>
              <a:pPr>
                <a:lnSpc>
                  <a:spcPct val="130000"/>
                </a:lnSpc>
                <a:buSzPct val="25000"/>
              </a:pPr>
              <a:r>
                <a:rPr lang="id-ID" sz="1400" dirty="0">
                  <a:solidFill>
                    <a:schemeClr val="bg1"/>
                  </a:solidFill>
                  <a:latin typeface="Segoe UI" panose="020B0502040204020203" pitchFamily="34" charset="0"/>
                  <a:ea typeface="Roboto"/>
                  <a:cs typeface="Segoe UI" panose="020B0502040204020203" pitchFamily="34" charset="0"/>
                  <a:sym typeface="Roboto"/>
                </a:rPr>
                <a:t>(</a:t>
              </a:r>
              <a:r>
                <a:rPr lang="pt-BR" sz="1400" dirty="0">
                  <a:solidFill>
                    <a:schemeClr val="bg1"/>
                  </a:solidFill>
                  <a:latin typeface="Segoe UI" panose="020B0502040204020203" pitchFamily="34" charset="0"/>
                  <a:ea typeface="Roboto"/>
                  <a:cs typeface="Segoe UI" panose="020B0502040204020203" pitchFamily="34" charset="0"/>
                  <a:sym typeface="Roboto"/>
                </a:rPr>
                <a:t>RECEBÍVEIS</a:t>
              </a:r>
              <a:r>
                <a:rPr lang="id-ID" sz="1400" dirty="0">
                  <a:solidFill>
                    <a:schemeClr val="bg1"/>
                  </a:solidFill>
                  <a:latin typeface="Segoe UI" panose="020B0502040204020203" pitchFamily="34" charset="0"/>
                  <a:ea typeface="Roboto"/>
                  <a:cs typeface="Segoe UI" panose="020B0502040204020203" pitchFamily="34" charset="0"/>
                  <a:sym typeface="Roboto"/>
                </a:rPr>
                <a:t>)</a:t>
              </a:r>
            </a:p>
          </p:txBody>
        </p:sp>
        <p:sp>
          <p:nvSpPr>
            <p:cNvPr id="27" name="Retângulo 46">
              <a:extLst>
                <a:ext uri="{FF2B5EF4-FFF2-40B4-BE49-F238E27FC236}">
                  <a16:creationId xmlns:a16="http://schemas.microsoft.com/office/drawing/2014/main" id="{DEC64E33-442C-430C-AA75-9BA42A2DDDC0}"/>
                </a:ext>
              </a:extLst>
            </p:cNvPr>
            <p:cNvSpPr/>
            <p:nvPr/>
          </p:nvSpPr>
          <p:spPr>
            <a:xfrm>
              <a:off x="384963" y="4142849"/>
              <a:ext cx="5417946" cy="176911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pic>
          <p:nvPicPr>
            <p:cNvPr id="28" name="Imagem 26">
              <a:extLst>
                <a:ext uri="{FF2B5EF4-FFF2-40B4-BE49-F238E27FC236}">
                  <a16:creationId xmlns:a16="http://schemas.microsoft.com/office/drawing/2014/main" id="{584D8B12-9B89-4107-BD48-36F102FCF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911" y="4768195"/>
              <a:ext cx="1865640" cy="338552"/>
            </a:xfrm>
            <a:prstGeom prst="rect">
              <a:avLst/>
            </a:prstGeom>
          </p:spPr>
        </p:pic>
        <p:pic>
          <p:nvPicPr>
            <p:cNvPr id="29" name="Рисунок 20">
              <a:extLst>
                <a:ext uri="{FF2B5EF4-FFF2-40B4-BE49-F238E27FC236}">
                  <a16:creationId xmlns:a16="http://schemas.microsoft.com/office/drawing/2014/main" id="{A0639A8F-95FA-4865-96E3-4C37B67D2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04218" y="4720931"/>
              <a:ext cx="612949" cy="6129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321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00065 -0.13079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2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 flipH="1">
            <a:off x="6096000" y="0"/>
            <a:ext cx="6096000" cy="6858000"/>
          </a:xfrm>
          <a:prstGeom prst="rect">
            <a:avLst/>
          </a:prstGeom>
          <a:blipFill dpi="0" rotWithShape="1">
            <a:blip r:embed="rId3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latin typeface="Microsoft PhagsPa" panose="020B0502040204020203" pitchFamily="34" charset="0"/>
            </a:endParaRPr>
          </a:p>
        </p:txBody>
      </p:sp>
      <p:sp>
        <p:nvSpPr>
          <p:cNvPr id="21" name="Shape 602"/>
          <p:cNvSpPr/>
          <p:nvPr/>
        </p:nvSpPr>
        <p:spPr>
          <a:xfrm>
            <a:off x="795023" y="2574029"/>
            <a:ext cx="5241115" cy="400091"/>
          </a:xfrm>
          <a:prstGeom prst="rect">
            <a:avLst/>
          </a:prstGeom>
          <a:noFill/>
          <a:ln>
            <a:noFill/>
          </a:ln>
          <a:effectLst/>
        </p:spPr>
        <p:txBody>
          <a:bodyPr lIns="91412" tIns="45700" rIns="91412" bIns="45700" anchor="t" anchorCtr="0">
            <a:noAutofit/>
          </a:bodyPr>
          <a:lstStyle/>
          <a:p>
            <a:pPr algn="r">
              <a:lnSpc>
                <a:spcPct val="130000"/>
              </a:lnSpc>
              <a:buSzPct val="25000"/>
            </a:pPr>
            <a:r>
              <a:rPr lang="en-US" sz="2200" dirty="0" err="1"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Papel</a:t>
            </a:r>
            <a:r>
              <a:rPr lang="en-US" sz="2200" dirty="0"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 das </a:t>
            </a:r>
            <a:r>
              <a:rPr lang="en-US" sz="2200" dirty="0" err="1"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Registradoras</a:t>
            </a:r>
            <a:endParaRPr lang="pt-BR" sz="2200" dirty="0"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</p:txBody>
      </p:sp>
      <p:sp>
        <p:nvSpPr>
          <p:cNvPr id="27" name="Shape 608"/>
          <p:cNvSpPr/>
          <p:nvPr/>
        </p:nvSpPr>
        <p:spPr>
          <a:xfrm>
            <a:off x="983999" y="3703930"/>
            <a:ext cx="5052139" cy="448864"/>
          </a:xfrm>
          <a:prstGeom prst="rect">
            <a:avLst/>
          </a:prstGeom>
          <a:noFill/>
          <a:ln>
            <a:noFill/>
          </a:ln>
          <a:effectLst/>
        </p:spPr>
        <p:txBody>
          <a:bodyPr lIns="91412" tIns="45700" rIns="91412" bIns="45700" anchor="t" anchorCtr="0">
            <a:noAutofit/>
          </a:bodyPr>
          <a:lstStyle/>
          <a:p>
            <a:pPr algn="r">
              <a:lnSpc>
                <a:spcPct val="130000"/>
              </a:lnSpc>
              <a:buSzPct val="25000"/>
            </a:pPr>
            <a:r>
              <a:rPr lang="pt-BR" sz="2200" b="1" dirty="0"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Contexto Regulatório</a:t>
            </a:r>
            <a:endParaRPr lang="id-ID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6245860" y="1513610"/>
            <a:ext cx="415102" cy="4151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de-DE" sz="2400" b="1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6245860" y="3778624"/>
            <a:ext cx="415102" cy="4151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32" name="Ellipse 31"/>
          <p:cNvSpPr/>
          <p:nvPr/>
        </p:nvSpPr>
        <p:spPr>
          <a:xfrm>
            <a:off x="6245860" y="2646117"/>
            <a:ext cx="415102" cy="4151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de-DE" sz="2400" b="1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949530" y="655649"/>
            <a:ext cx="3133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1C3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AGENDA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27C67C5-C213-43E8-8DE5-2ACEE6B52E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00" y="80685"/>
            <a:ext cx="576000" cy="105057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FD3F675C-2152-436E-A4EB-6F47A3B33E3B}"/>
              </a:ext>
            </a:extLst>
          </p:cNvPr>
          <p:cNvSpPr txBox="1"/>
          <p:nvPr/>
        </p:nvSpPr>
        <p:spPr>
          <a:xfrm>
            <a:off x="7176000" y="45000"/>
            <a:ext cx="180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pt-BR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Shape 614">
            <a:extLst>
              <a:ext uri="{FF2B5EF4-FFF2-40B4-BE49-F238E27FC236}">
                <a16:creationId xmlns:a16="http://schemas.microsoft.com/office/drawing/2014/main" id="{C91D3F37-E5E1-4CD9-9F01-CA581F858E16}"/>
              </a:ext>
            </a:extLst>
          </p:cNvPr>
          <p:cNvSpPr/>
          <p:nvPr/>
        </p:nvSpPr>
        <p:spPr>
          <a:xfrm>
            <a:off x="983999" y="1468772"/>
            <a:ext cx="5037071" cy="445223"/>
          </a:xfrm>
          <a:prstGeom prst="rect">
            <a:avLst/>
          </a:prstGeom>
          <a:noFill/>
          <a:ln>
            <a:noFill/>
          </a:ln>
          <a:effectLst/>
        </p:spPr>
        <p:txBody>
          <a:bodyPr lIns="91412" tIns="45700" rIns="91412" bIns="45700" anchor="t" anchorCtr="0">
            <a:noAutofit/>
          </a:bodyPr>
          <a:lstStyle/>
          <a:p>
            <a:pPr algn="r">
              <a:lnSpc>
                <a:spcPct val="130000"/>
              </a:lnSpc>
              <a:buSzPct val="25000"/>
            </a:pPr>
            <a:r>
              <a:rPr lang="en-US" sz="2200" dirty="0" err="1"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Quem</a:t>
            </a:r>
            <a:r>
              <a:rPr lang="en-US" sz="2200" dirty="0"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 </a:t>
            </a:r>
            <a:r>
              <a:rPr lang="en-US" sz="2200" dirty="0" err="1"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Somos</a:t>
            </a:r>
            <a:endParaRPr lang="en-US" sz="2200" dirty="0"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</p:txBody>
      </p:sp>
      <p:sp>
        <p:nvSpPr>
          <p:cNvPr id="18" name="Shape 608">
            <a:extLst>
              <a:ext uri="{FF2B5EF4-FFF2-40B4-BE49-F238E27FC236}">
                <a16:creationId xmlns:a16="http://schemas.microsoft.com/office/drawing/2014/main" id="{5A27CAAA-1C90-4D90-B497-98FAB281AD01}"/>
              </a:ext>
            </a:extLst>
          </p:cNvPr>
          <p:cNvSpPr/>
          <p:nvPr/>
        </p:nvSpPr>
        <p:spPr>
          <a:xfrm>
            <a:off x="984000" y="4847092"/>
            <a:ext cx="5052139" cy="448864"/>
          </a:xfrm>
          <a:prstGeom prst="rect">
            <a:avLst/>
          </a:prstGeom>
          <a:noFill/>
          <a:ln>
            <a:noFill/>
          </a:ln>
          <a:effectLst/>
        </p:spPr>
        <p:txBody>
          <a:bodyPr lIns="91412" tIns="45700" rIns="91412" bIns="45700" anchor="t" anchorCtr="0">
            <a:noAutofit/>
          </a:bodyPr>
          <a:lstStyle/>
          <a:p>
            <a:pPr algn="r">
              <a:lnSpc>
                <a:spcPct val="130000"/>
              </a:lnSpc>
              <a:buSzPct val="25000"/>
            </a:pPr>
            <a:r>
              <a:rPr lang="pt-BR" sz="2200" dirty="0">
                <a:latin typeface="Segoe UI" panose="020B0502040204020203" pitchFamily="34" charset="0"/>
                <a:ea typeface="Roboto"/>
                <a:cs typeface="Segoe UI" panose="020B0502040204020203" pitchFamily="34" charset="0"/>
                <a:sym typeface="Roboto"/>
              </a:rPr>
              <a:t>CERC - Oferta de Valor </a:t>
            </a:r>
            <a:endParaRPr lang="id-ID" sz="16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Roboto"/>
              <a:cs typeface="Segoe UI" panose="020B0502040204020203" pitchFamily="34" charset="0"/>
              <a:sym typeface="Roboto"/>
            </a:endParaRPr>
          </a:p>
        </p:txBody>
      </p:sp>
      <p:sp>
        <p:nvSpPr>
          <p:cNvPr id="24" name="Ellipse 30">
            <a:extLst>
              <a:ext uri="{FF2B5EF4-FFF2-40B4-BE49-F238E27FC236}">
                <a16:creationId xmlns:a16="http://schemas.microsoft.com/office/drawing/2014/main" id="{6B543B6A-1655-4604-8289-64FCB5B35F0B}"/>
              </a:ext>
            </a:extLst>
          </p:cNvPr>
          <p:cNvSpPr/>
          <p:nvPr/>
        </p:nvSpPr>
        <p:spPr>
          <a:xfrm>
            <a:off x="6245860" y="4911131"/>
            <a:ext cx="415102" cy="4151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56909549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e6HDe6cU6sXHQc0WrUv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e6HDe6cU6sXHQc0WrUv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e6HDe6cU6sXHQc0WrUv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e6HDe6cU6sXHQc0WrUv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e6HDe6cU6sXHQc0WrU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e6HDe6cU6sXHQc0WrUv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e6HDe6cU6sXHQc0WrUv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e6HDe6cU6sXHQc0WrUv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e6HDe6cU6sXHQc0WrUv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e6HDe6cU6sXHQc0WrUvw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907</Words>
  <Application>Microsoft Office PowerPoint</Application>
  <PresentationFormat>Widescreen</PresentationFormat>
  <Paragraphs>181</Paragraphs>
  <Slides>14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Microsoft PhagsPa</vt:lpstr>
      <vt:lpstr>Segoe UI</vt:lpstr>
      <vt:lpstr>Segoe UI </vt:lpstr>
      <vt:lpstr>Segoe UI Black</vt:lpstr>
      <vt:lpstr>Segoe UI Semilight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Ligia Almeida</dc:creator>
  <cp:lastModifiedBy>Fernando Marques de Marsillac Fontes</cp:lastModifiedBy>
  <cp:revision>34</cp:revision>
  <dcterms:created xsi:type="dcterms:W3CDTF">2019-05-23T14:16:40Z</dcterms:created>
  <dcterms:modified xsi:type="dcterms:W3CDTF">2019-05-23T23:59:18Z</dcterms:modified>
</cp:coreProperties>
</file>