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eague Spartan" panose="020B0604020202020204" charset="0"/>
      <p:regular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FF"/>
    <a:srgbClr val="0488CD"/>
    <a:srgbClr val="FF5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5A75-C6CB-4194-A59E-1C06DA135CCD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8A5F-5D41-4903-8801-3942CFD76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69850" y="4154650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0940" y="6061056"/>
            <a:ext cx="11826120" cy="198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8"/>
              </a:lnSpc>
            </a:pPr>
            <a:r>
              <a:rPr lang="en-US" sz="6400" b="1" i="0" spc="384">
                <a:solidFill>
                  <a:srgbClr val="FFFFFF"/>
                </a:solidFill>
                <a:latin typeface="League Spartan"/>
              </a:rPr>
              <a:t>A SOLUÇÃO CERTA PARA SUA EMPRESA.</a:t>
            </a:r>
          </a:p>
        </p:txBody>
      </p:sp>
      <p:grpSp>
        <p:nvGrpSpPr>
          <p:cNvPr id="5" name="Group 5"/>
          <p:cNvGrpSpPr/>
          <p:nvPr/>
        </p:nvGrpSpPr>
        <p:grpSpPr>
          <a:xfrm rot="-8100000">
            <a:off x="17680150" y="4154650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6980" y="1569087"/>
            <a:ext cx="14614039" cy="7148825"/>
            <a:chOff x="0" y="0"/>
            <a:chExt cx="19485386" cy="95317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2000"/>
            </a:blip>
            <a:srcRect t="13081" b="13081"/>
            <a:stretch>
              <a:fillRect/>
            </a:stretch>
          </p:blipFill>
          <p:spPr>
            <a:xfrm>
              <a:off x="0" y="0"/>
              <a:ext cx="19485386" cy="9531767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5591690" y="5825551"/>
            <a:ext cx="7104620" cy="2563236"/>
          </a:xfrm>
          <a:prstGeom prst="rect">
            <a:avLst/>
          </a:prstGeom>
          <a:solidFill>
            <a:srgbClr val="0488CD">
              <a:alpha val="52941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5630120" y="6703039"/>
            <a:ext cx="7043068" cy="114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2"/>
              </a:lnSpc>
            </a:pPr>
            <a:r>
              <a:rPr lang="en-US" sz="3785" b="1" i="0" spc="189">
                <a:solidFill>
                  <a:srgbClr val="F7F9F8"/>
                </a:solidFill>
                <a:latin typeface="League Spartan"/>
              </a:rPr>
              <a:t>E NA SATISFAÇÃO </a:t>
            </a:r>
          </a:p>
          <a:p>
            <a:pPr algn="ctr">
              <a:lnSpc>
                <a:spcPts val="4542"/>
              </a:lnSpc>
            </a:pPr>
            <a:r>
              <a:rPr lang="en-US" sz="3785" b="1" i="0" spc="189">
                <a:solidFill>
                  <a:srgbClr val="F7F9F8"/>
                </a:solidFill>
                <a:latin typeface="League Spartan"/>
              </a:rPr>
              <a:t>DO SEU CLIENTE</a:t>
            </a:r>
          </a:p>
        </p:txBody>
      </p:sp>
      <p:grpSp>
        <p:nvGrpSpPr>
          <p:cNvPr id="6" name="Group 6"/>
          <p:cNvGrpSpPr/>
          <p:nvPr/>
        </p:nvGrpSpPr>
        <p:grpSpPr>
          <a:xfrm rot="-8100000">
            <a:off x="-1369850" y="4154650"/>
            <a:ext cx="1977699" cy="197769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8100000">
            <a:off x="17680150" y="4154650"/>
            <a:ext cx="1977699" cy="197769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700" y="699041"/>
            <a:ext cx="1343054" cy="3296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69388" y="9088640"/>
            <a:ext cx="3001168" cy="885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69850" y="4154650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80150" y="4154650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670071" y="3506930"/>
            <a:ext cx="894785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i="0" spc="150">
                <a:solidFill>
                  <a:srgbClr val="F7F9F8"/>
                </a:solidFill>
                <a:latin typeface="League Spartan"/>
              </a:rPr>
              <a:t>CONHEÇA NOSSAS SOLUÇÕES PARA SUA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08171" y="6293596"/>
            <a:ext cx="8909758" cy="45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4"/>
              </a:lnSpc>
            </a:pPr>
            <a:r>
              <a:rPr lang="en-US" sz="2800" b="0" i="0" spc="280">
                <a:solidFill>
                  <a:srgbClr val="F7F9F8"/>
                </a:solidFill>
                <a:latin typeface="League Spartan"/>
              </a:rPr>
              <a:t>EMPRESA SIMPLES DE CRÉDITO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9071" y="4456493"/>
            <a:ext cx="9747958" cy="147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6"/>
              </a:lnSpc>
            </a:pPr>
            <a:r>
              <a:rPr lang="en-US" sz="10400" b="1" i="0" spc="623">
                <a:solidFill>
                  <a:srgbClr val="0488CD"/>
                </a:solidFill>
                <a:latin typeface="League Spartan"/>
              </a:rPr>
              <a:t>ESC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58132" y="8966175"/>
            <a:ext cx="3001168" cy="885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7179" y="1492896"/>
            <a:ext cx="1269364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i="0" spc="250">
                <a:solidFill>
                  <a:srgbClr val="231F1D"/>
                </a:solidFill>
                <a:latin typeface="League Spartan"/>
              </a:rPr>
              <a:t>SOLUÇÕES</a:t>
            </a:r>
          </a:p>
        </p:txBody>
      </p:sp>
      <p:grpSp>
        <p:nvGrpSpPr>
          <p:cNvPr id="3" name="Group 3"/>
          <p:cNvGrpSpPr/>
          <p:nvPr/>
        </p:nvGrpSpPr>
        <p:grpSpPr>
          <a:xfrm rot="-8100000">
            <a:off x="-1173722" y="7447771"/>
            <a:ext cx="1977699" cy="1977699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8100000">
            <a:off x="17484023" y="513571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3856" y="1337591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16789" y="8860019"/>
            <a:ext cx="3053766" cy="900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197" t="21739" r="12817" b="19749"/>
          <a:stretch>
            <a:fillRect/>
          </a:stretch>
        </p:blipFill>
        <p:spPr>
          <a:xfrm>
            <a:off x="6204854" y="3146553"/>
            <a:ext cx="5878293" cy="4712626"/>
          </a:xfrm>
          <a:prstGeom prst="rect">
            <a:avLst/>
          </a:prstGeom>
          <a:ln>
            <a:noFill/>
          </a:ln>
        </p:spPr>
      </p:pic>
      <p:grpSp>
        <p:nvGrpSpPr>
          <p:cNvPr id="10" name="Group 10"/>
          <p:cNvGrpSpPr/>
          <p:nvPr/>
        </p:nvGrpSpPr>
        <p:grpSpPr>
          <a:xfrm>
            <a:off x="7492096" y="3699603"/>
            <a:ext cx="3303808" cy="2312666"/>
            <a:chOff x="0" y="0"/>
            <a:chExt cx="4405077" cy="30835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4405077" cy="3083554"/>
            </a:xfrm>
            <a:prstGeom prst="rect">
              <a:avLst/>
            </a:prstGeom>
          </p:spPr>
        </p:pic>
        <p:grpSp>
          <p:nvGrpSpPr>
            <p:cNvPr id="12" name="Group 12"/>
            <p:cNvGrpSpPr/>
            <p:nvPr/>
          </p:nvGrpSpPr>
          <p:grpSpPr>
            <a:xfrm>
              <a:off x="1578810" y="1033817"/>
              <a:ext cx="1333855" cy="771889"/>
              <a:chOff x="0" y="0"/>
              <a:chExt cx="685956" cy="39695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85956" cy="396956"/>
              </a:xfrm>
              <a:custGeom>
                <a:avLst/>
                <a:gdLst/>
                <a:ahLst/>
                <a:cxnLst/>
                <a:rect l="l" t="t" r="r" b="b"/>
                <a:pathLst>
                  <a:path w="685956" h="396956">
                    <a:moveTo>
                      <a:pt x="0" y="0"/>
                    </a:moveTo>
                    <a:lnTo>
                      <a:pt x="685956" y="0"/>
                    </a:lnTo>
                    <a:lnTo>
                      <a:pt x="685956" y="396956"/>
                    </a:lnTo>
                    <a:lnTo>
                      <a:pt x="0" y="396956"/>
                    </a:lnTo>
                    <a:close/>
                  </a:path>
                </a:pathLst>
              </a:custGeom>
              <a:solidFill>
                <a:srgbClr val="BDEFF1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 t="50282"/>
            <a:stretch>
              <a:fillRect/>
            </a:stretch>
          </p:blipFill>
          <p:spPr>
            <a:xfrm>
              <a:off x="2023345" y="1440608"/>
              <a:ext cx="444785" cy="20233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123995" y="1176276"/>
              <a:ext cx="243485" cy="243485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7940568" y="5805576"/>
            <a:ext cx="240686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0" i="0" spc="96">
                <a:solidFill>
                  <a:srgbClr val="231F1D"/>
                </a:solidFill>
                <a:latin typeface="League Spartan"/>
              </a:rPr>
              <a:t>WEBESC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7179" y="1492896"/>
            <a:ext cx="1269364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i="0" spc="250">
                <a:solidFill>
                  <a:srgbClr val="231F1D"/>
                </a:solidFill>
                <a:latin typeface="League Spartan"/>
              </a:rPr>
              <a:t>SOLUÇÕES</a:t>
            </a:r>
          </a:p>
        </p:txBody>
      </p:sp>
      <p:grpSp>
        <p:nvGrpSpPr>
          <p:cNvPr id="3" name="Group 3"/>
          <p:cNvGrpSpPr/>
          <p:nvPr/>
        </p:nvGrpSpPr>
        <p:grpSpPr>
          <a:xfrm rot="-8100000">
            <a:off x="-1173722" y="7447771"/>
            <a:ext cx="1977699" cy="1977699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8100000">
            <a:off x="17484023" y="513571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4728" y="2972667"/>
            <a:ext cx="2807036" cy="56140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34813" y="6103708"/>
            <a:ext cx="2406865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0" i="0" spc="96">
                <a:solidFill>
                  <a:srgbClr val="231F1D"/>
                </a:solidFill>
                <a:latin typeface="League Spartan"/>
              </a:rPr>
              <a:t>Auto Contratação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3856" y="1337591"/>
            <a:ext cx="1343054" cy="3296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15170" t="10663" r="10875" b="16919"/>
          <a:stretch>
            <a:fillRect/>
          </a:stretch>
        </p:blipFill>
        <p:spPr>
          <a:xfrm>
            <a:off x="3941585" y="4724744"/>
            <a:ext cx="1593321" cy="116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45233" y="2972667"/>
            <a:ext cx="2803734" cy="5607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4568" t="6659" r="644" b="17410"/>
          <a:stretch>
            <a:fillRect/>
          </a:stretch>
        </p:blipFill>
        <p:spPr>
          <a:xfrm>
            <a:off x="8549839" y="4724744"/>
            <a:ext cx="1594520" cy="11353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69567" y="2860384"/>
            <a:ext cx="2859875" cy="57197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14127" t="1078" r="10741" b="14656"/>
          <a:stretch>
            <a:fillRect/>
          </a:stretch>
        </p:blipFill>
        <p:spPr>
          <a:xfrm>
            <a:off x="13206976" y="4724744"/>
            <a:ext cx="1385057" cy="108740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143667" y="6103708"/>
            <a:ext cx="2406865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0" i="0" spc="96">
                <a:solidFill>
                  <a:srgbClr val="231F1D"/>
                </a:solidFill>
                <a:latin typeface="League Spartan"/>
              </a:rPr>
              <a:t>Conta </a:t>
            </a:r>
          </a:p>
          <a:p>
            <a:pPr algn="ctr">
              <a:lnSpc>
                <a:spcPts val="3359"/>
              </a:lnSpc>
            </a:pPr>
            <a:r>
              <a:rPr lang="en-US" sz="2400" b="0" i="0" spc="96">
                <a:solidFill>
                  <a:srgbClr val="231F1D"/>
                </a:solidFill>
                <a:latin typeface="League Spartan"/>
              </a:rPr>
              <a:t>Digital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96072" y="6103708"/>
            <a:ext cx="2406865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0" i="0" spc="96">
                <a:solidFill>
                  <a:srgbClr val="231F1D"/>
                </a:solidFill>
                <a:latin typeface="League Spartan"/>
              </a:rPr>
              <a:t>Assinatura Digital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216789" y="8860019"/>
            <a:ext cx="3053766" cy="9008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171704" y="2595522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498517" y="5706794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84100" y="4775771"/>
            <a:ext cx="16319801" cy="7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4"/>
              </a:lnSpc>
            </a:pPr>
            <a:r>
              <a:rPr lang="en-US" sz="5600" b="1" i="0" spc="336">
                <a:solidFill>
                  <a:srgbClr val="FFFFFF"/>
                </a:solidFill>
                <a:latin typeface="League Spartan"/>
              </a:rPr>
              <a:t>PARA O DIA A DIA DA SUA EMPRESA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52971" y="9068227"/>
            <a:ext cx="2975537" cy="8777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347537" y="5334001"/>
            <a:ext cx="6685793" cy="4952999"/>
            <a:chOff x="0" y="0"/>
            <a:chExt cx="8829040" cy="7094220"/>
          </a:xfrm>
        </p:grpSpPr>
        <p:sp>
          <p:nvSpPr>
            <p:cNvPr id="13" name="Freeform 13"/>
            <p:cNvSpPr/>
            <p:nvPr/>
          </p:nvSpPr>
          <p:spPr>
            <a:xfrm>
              <a:off x="302260" y="350520"/>
              <a:ext cx="8223250" cy="5209540"/>
            </a:xfrm>
            <a:custGeom>
              <a:avLst/>
              <a:gdLst/>
              <a:ahLst/>
              <a:cxnLst/>
              <a:rect l="l" t="t" r="r" b="b"/>
              <a:pathLst>
                <a:path w="8223250" h="5209540">
                  <a:moveTo>
                    <a:pt x="0" y="0"/>
                  </a:moveTo>
                  <a:lnTo>
                    <a:pt x="8223250" y="0"/>
                  </a:lnTo>
                  <a:lnTo>
                    <a:pt x="8223250" y="5209540"/>
                  </a:lnTo>
                  <a:lnTo>
                    <a:pt x="0" y="5209540"/>
                  </a:lnTo>
                  <a:close/>
                </a:path>
              </a:pathLst>
            </a:custGeom>
            <a:solidFill>
              <a:srgbClr val="F7F9F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8829040" cy="7094220"/>
            </a:xfrm>
            <a:custGeom>
              <a:avLst/>
              <a:gdLst/>
              <a:ahLst/>
              <a:cxnLst/>
              <a:rect l="l" t="t" r="r" b="b"/>
              <a:pathLst>
                <a:path w="8829040" h="7094220">
                  <a:moveTo>
                    <a:pt x="8829040" y="5910580"/>
                  </a:moveTo>
                  <a:lnTo>
                    <a:pt x="8829040" y="0"/>
                  </a:lnTo>
                  <a:lnTo>
                    <a:pt x="0" y="0"/>
                  </a:lnTo>
                  <a:lnTo>
                    <a:pt x="0" y="5910580"/>
                  </a:lnTo>
                  <a:lnTo>
                    <a:pt x="3807460" y="5910580"/>
                  </a:lnTo>
                  <a:lnTo>
                    <a:pt x="3807460" y="6502400"/>
                  </a:lnTo>
                  <a:lnTo>
                    <a:pt x="2631440" y="6502400"/>
                  </a:lnTo>
                  <a:lnTo>
                    <a:pt x="2241550" y="6969760"/>
                  </a:lnTo>
                  <a:lnTo>
                    <a:pt x="2241550" y="7094220"/>
                  </a:lnTo>
                  <a:lnTo>
                    <a:pt x="6586220" y="7094220"/>
                  </a:lnTo>
                  <a:lnTo>
                    <a:pt x="6586220" y="6979920"/>
                  </a:lnTo>
                  <a:lnTo>
                    <a:pt x="6212840" y="6502400"/>
                  </a:lnTo>
                  <a:lnTo>
                    <a:pt x="5021580" y="6502400"/>
                  </a:lnTo>
                  <a:lnTo>
                    <a:pt x="5021580" y="5910580"/>
                  </a:lnTo>
                  <a:lnTo>
                    <a:pt x="8829040" y="5910580"/>
                  </a:lnTo>
                  <a:close/>
                  <a:moveTo>
                    <a:pt x="302260" y="5560060"/>
                  </a:moveTo>
                  <a:lnTo>
                    <a:pt x="302260" y="350520"/>
                  </a:lnTo>
                  <a:lnTo>
                    <a:pt x="8525510" y="350520"/>
                  </a:lnTo>
                  <a:lnTo>
                    <a:pt x="8525510" y="5560060"/>
                  </a:lnTo>
                  <a:lnTo>
                    <a:pt x="302260" y="5560060"/>
                  </a:lnTo>
                  <a:close/>
                </a:path>
              </a:pathLst>
            </a:custGeom>
            <a:solidFill>
              <a:srgbClr val="231F1D"/>
            </a:solidFill>
          </p:spPr>
        </p:sp>
      </p:grpSp>
      <p:pic>
        <p:nvPicPr>
          <p:cNvPr id="21" name="Imagem 20" descr="Uma imagem contendo captura de tela, monitor, céu, estrada&#10;&#10;Descrição gerada automaticamente">
            <a:extLst>
              <a:ext uri="{FF2B5EF4-FFF2-40B4-BE49-F238E27FC236}">
                <a16:creationId xmlns:a16="http://schemas.microsoft.com/office/drawing/2014/main" id="{F39FA64D-4FEE-4DB2-9C40-C981481D6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r="220"/>
          <a:stretch/>
        </p:blipFill>
        <p:spPr>
          <a:xfrm>
            <a:off x="10576423" y="5539426"/>
            <a:ext cx="6227058" cy="310040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299150" y="2759760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427316" y="1005025"/>
            <a:ext cx="6362272" cy="86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2"/>
              </a:lnSpc>
            </a:pPr>
            <a:r>
              <a:rPr lang="en-US" sz="4800" b="0" i="1" spc="144">
                <a:solidFill>
                  <a:srgbClr val="231F1D"/>
                </a:solidFill>
                <a:latin typeface="League Spartan"/>
              </a:rPr>
              <a:t>WEBESC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699041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11894"/>
          <a:stretch>
            <a:fillRect/>
          </a:stretch>
        </p:blipFill>
        <p:spPr>
          <a:xfrm>
            <a:off x="682674" y="9242185"/>
            <a:ext cx="3053766" cy="7937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60900" y="2085574"/>
            <a:ext cx="13596041" cy="69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Nosso </a:t>
            </a:r>
            <a:r>
              <a:rPr lang="en-US" sz="2100" i="0" spc="210" dirty="0" err="1">
                <a:solidFill>
                  <a:srgbClr val="231F1D"/>
                </a:solidFill>
                <a:latin typeface="Roboto"/>
              </a:rPr>
              <a:t>s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istema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gerencial</a:t>
            </a:r>
            <a:r>
              <a:rPr lang="en-US" sz="210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planejado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para as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Empresas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Simples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Crédito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possui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seguintes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destaques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: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FE021CC1-9FA0-4B28-A4C2-1476C4F3F518}"/>
              </a:ext>
            </a:extLst>
          </p:cNvPr>
          <p:cNvSpPr txBox="1"/>
          <p:nvPr/>
        </p:nvSpPr>
        <p:spPr>
          <a:xfrm>
            <a:off x="1656418" y="3099217"/>
            <a:ext cx="8685674" cy="5713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Integrado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ao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CERC (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em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desenvolvimento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);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Realiza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operações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desconto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e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empréstimo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Relatórios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gerenciais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Relatórios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operacionais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Acompanhamento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das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operações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por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fundo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Emissão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do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contrato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empr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éstimo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Emissão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do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Borderô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desconto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- Consulta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ao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b="0" i="0" spc="210" dirty="0" err="1">
                <a:solidFill>
                  <a:srgbClr val="231F1D"/>
                </a:solidFill>
                <a:latin typeface="Roboto"/>
              </a:rPr>
              <a:t>Serasa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/SPC online;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Integrado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aos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principais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bancos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para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envio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retorno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da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cobrança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Acompanhamento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sobre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a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inadimplência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Relatórios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estatísticos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Tela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análise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da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operação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com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todas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as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informações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reunidas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para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uma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melhor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análise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liberação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crédito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Parametrização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total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sobre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Cadastro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pendências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financeiras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do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;</a:t>
            </a:r>
          </a:p>
          <a:p>
            <a:pPr>
              <a:lnSpc>
                <a:spcPts val="2793"/>
              </a:lnSpc>
            </a:pPr>
            <a:r>
              <a:rPr lang="en-US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Definição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limites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desconto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empréstimo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 para o </a:t>
            </a:r>
            <a:r>
              <a:rPr lang="en-US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pc="210" dirty="0">
                <a:solidFill>
                  <a:srgbClr val="231F1D"/>
                </a:solidFill>
                <a:latin typeface="Roboto"/>
              </a:rPr>
              <a:t>.</a:t>
            </a:r>
            <a:r>
              <a:rPr lang="en-US" b="0" i="0" spc="210" dirty="0">
                <a:solidFill>
                  <a:srgbClr val="231F1D"/>
                </a:solidFill>
                <a:latin typeface="Roboto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8316" t="20532" r="2141" b="205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028700"/>
            <a:ext cx="1343054" cy="3296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8100000">
            <a:off x="17668895" y="5765690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1894"/>
          <a:stretch>
            <a:fillRect/>
          </a:stretch>
        </p:blipFill>
        <p:spPr>
          <a:xfrm>
            <a:off x="14216789" y="8967176"/>
            <a:ext cx="3053766" cy="79370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48674" y="4595812"/>
            <a:ext cx="999065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1" i="0" spc="359">
                <a:solidFill>
                  <a:srgbClr val="000000"/>
                </a:solidFill>
                <a:latin typeface="League Spartan"/>
              </a:rPr>
              <a:t>APLICATIVOS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5216"/>
          <a:stretch>
            <a:fillRect/>
          </a:stretch>
        </p:blipFill>
        <p:spPr>
          <a:xfrm>
            <a:off x="13214378" y="1344263"/>
            <a:ext cx="5350181" cy="89427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8100000">
            <a:off x="17668895" y="7648595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61267" y="1005025"/>
            <a:ext cx="6362272" cy="86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2"/>
              </a:lnSpc>
            </a:pPr>
            <a:r>
              <a:rPr lang="en-US" sz="4800" b="0" i="1" spc="144">
                <a:solidFill>
                  <a:srgbClr val="231F1D"/>
                </a:solidFill>
                <a:latin typeface="League Spartan"/>
              </a:rPr>
              <a:t>Conta Digital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699041"/>
            <a:ext cx="1343054" cy="3296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60900" y="3847894"/>
            <a:ext cx="10888045" cy="4927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Faça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vendas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no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crédito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ou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no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débito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você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realizar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vendas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pelo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aplicativo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Antecipe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seus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recebíveis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com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poucos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passos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nenhuma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burocracia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você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optar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por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antecipar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recebimento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alguma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venda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Realize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saques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saques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caem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até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3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dias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úteis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na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sua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conta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bancária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Faça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cobranças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encaminhe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links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cobranças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Transferências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de forma simples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rápida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realize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transferências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Pague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suas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contas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você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também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quitar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através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código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barras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as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suas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contas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60900" y="2066359"/>
            <a:ext cx="9583584" cy="140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Intuitivo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fácil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nosso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aplicativo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Conta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Digital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é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mais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do que um simples App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vendas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pagamentos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é um Banco Digital que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atende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as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demandas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sua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empresa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principalmente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do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seu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11894"/>
          <a:stretch>
            <a:fillRect/>
          </a:stretch>
        </p:blipFill>
        <p:spPr>
          <a:xfrm>
            <a:off x="666162" y="9057942"/>
            <a:ext cx="3053766" cy="793704"/>
          </a:xfrm>
          <a:prstGeom prst="rect">
            <a:avLst/>
          </a:prstGeom>
        </p:spPr>
      </p:pic>
      <p:pic>
        <p:nvPicPr>
          <p:cNvPr id="15" name="Imagem 14" descr="Uma imagem contendo captura de tela, estrada&#10;&#10;Descrição gerada automaticamente">
            <a:extLst>
              <a:ext uri="{FF2B5EF4-FFF2-40B4-BE49-F238E27FC236}">
                <a16:creationId xmlns:a16="http://schemas.microsoft.com/office/drawing/2014/main" id="{A24A576B-E71D-4F2E-867D-9542924D7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2832591"/>
            <a:ext cx="2132690" cy="46218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789" t="237" b="237"/>
          <a:stretch>
            <a:fillRect/>
          </a:stretch>
        </p:blipFill>
        <p:spPr>
          <a:xfrm>
            <a:off x="13801496" y="2711046"/>
            <a:ext cx="2424770" cy="48649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68895" y="7648595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94291" y="1005025"/>
            <a:ext cx="6362272" cy="86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2"/>
              </a:lnSpc>
            </a:pPr>
            <a:r>
              <a:rPr lang="en-US" sz="4800" b="0" i="1" spc="144">
                <a:solidFill>
                  <a:srgbClr val="231F1D"/>
                </a:solidFill>
                <a:latin typeface="League Spartan"/>
              </a:rPr>
              <a:t>Assinatura Digital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699041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6370" t="11187" r="2542"/>
          <a:stretch>
            <a:fillRect/>
          </a:stretch>
        </p:blipFill>
        <p:spPr>
          <a:xfrm>
            <a:off x="13296939" y="2344728"/>
            <a:ext cx="5085748" cy="79422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11894"/>
          <a:stretch>
            <a:fillRect/>
          </a:stretch>
        </p:blipFill>
        <p:spPr>
          <a:xfrm>
            <a:off x="666162" y="9057942"/>
            <a:ext cx="3053766" cy="7937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0900" y="3917552"/>
            <a:ext cx="10888045" cy="4575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Facilidade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simples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mexer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prático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aplicativo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atende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seu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facilita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andamento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dos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contratos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Logística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como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tudo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é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feito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pelo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celular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significa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que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assinar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contrato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qualquer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momento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qualquer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lugar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Velocidade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i="0" spc="210" dirty="0">
                <a:solidFill>
                  <a:srgbClr val="231F1D"/>
                </a:solidFill>
                <a:latin typeface="Roboto"/>
              </a:rPr>
              <a:t>- n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ada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processos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agarrados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filas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ou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papelada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sobre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a mesa.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aplicativo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otimizará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processos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internos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sua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empresa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Segurança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utilizamos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mais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seguro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banco de dados do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país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além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disso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nossos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sistemas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inteligentes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possuem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tecnologias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avançadas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para 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proteção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dados. 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60900" y="2184776"/>
            <a:ext cx="11383410" cy="140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aplicativo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Assinatura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Digital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serve para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assinar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validar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contratos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Todo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processo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segue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padrão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definido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pela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Medida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Provisória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nº2200-2/2001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partir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procedimento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é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gerado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“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carimbo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do tempo” que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valida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documento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</p:txBody>
      </p:sp>
      <p:pic>
        <p:nvPicPr>
          <p:cNvPr id="15" name="Imagem 1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0FC30A4-3A4E-4CC4-894E-5AEAEA0D3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50" y="2781300"/>
            <a:ext cx="2180224" cy="46362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789" t="237" b="237"/>
          <a:stretch>
            <a:fillRect/>
          </a:stretch>
        </p:blipFill>
        <p:spPr>
          <a:xfrm>
            <a:off x="13765371" y="2639217"/>
            <a:ext cx="2424770" cy="48357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22677"/>
          <a:stretch>
            <a:fillRect/>
          </a:stretch>
        </p:blipFill>
        <p:spPr>
          <a:xfrm>
            <a:off x="13032745" y="1344263"/>
            <a:ext cx="5531815" cy="8942737"/>
          </a:xfrm>
          <a:prstGeom prst="rect">
            <a:avLst/>
          </a:prstGeom>
        </p:spPr>
      </p:pic>
      <p:pic>
        <p:nvPicPr>
          <p:cNvPr id="15" name="Imagem 14" descr="Uma imagem contendo estrada, captura de tela, sinal, ao ar livre&#10;&#10;Descrição gerada automaticamente">
            <a:extLst>
              <a:ext uri="{FF2B5EF4-FFF2-40B4-BE49-F238E27FC236}">
                <a16:creationId xmlns:a16="http://schemas.microsoft.com/office/drawing/2014/main" id="{220D8A2D-D1A3-4BEA-874F-4A8D0B504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38" y="2694214"/>
            <a:ext cx="2175562" cy="470163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68895" y="7648595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427316" y="1005025"/>
            <a:ext cx="6362272" cy="86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2"/>
              </a:lnSpc>
            </a:pPr>
            <a:r>
              <a:rPr lang="en-US" sz="4800" b="0" i="1" spc="144">
                <a:solidFill>
                  <a:srgbClr val="231F1D"/>
                </a:solidFill>
                <a:latin typeface="League Spartan"/>
              </a:rPr>
              <a:t>Auto Contratação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16246" y="699041"/>
            <a:ext cx="1343054" cy="3296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t="11894"/>
          <a:stretch>
            <a:fillRect/>
          </a:stretch>
        </p:blipFill>
        <p:spPr>
          <a:xfrm>
            <a:off x="682674" y="9242185"/>
            <a:ext cx="3053766" cy="79370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0900" y="1986501"/>
            <a:ext cx="9583584" cy="105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Fácil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i="0" spc="210" dirty="0" err="1">
                <a:solidFill>
                  <a:srgbClr val="231F1D"/>
                </a:solidFill>
                <a:latin typeface="Roboto"/>
              </a:rPr>
              <a:t>ut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</a:t>
            </a:r>
            <a:r>
              <a:rPr lang="en-US" sz="2100" i="0" spc="210" dirty="0" err="1">
                <a:solidFill>
                  <a:srgbClr val="231F1D"/>
                </a:solidFill>
                <a:latin typeface="Roboto"/>
              </a:rPr>
              <a:t>l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izar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o App de 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Auto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Contratação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permite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que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usuário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informe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seus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dados,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simule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uma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proposta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empréstimo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peça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empréstimo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pelo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celular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0900" y="3367672"/>
            <a:ext cx="10888045" cy="563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Facilidade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Com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pouquíssimos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passos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seu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poderá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simular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solicitar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empréstimos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mediante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alguns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documentos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para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validação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Logística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como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tudo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é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feito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pelo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celular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não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precisa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comparecer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uma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loja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física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Otimizando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assim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as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aprovações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diminuindo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filas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Diminuição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erros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todo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processo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é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pensado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desenvolvido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utilizando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sistemas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inteligentes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Isso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evita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erros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operacionais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 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Captação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novos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1" i="0" spc="210" dirty="0" err="1">
                <a:solidFill>
                  <a:srgbClr val="231F1D"/>
                </a:solidFill>
                <a:latin typeface="Roboto"/>
              </a:rPr>
              <a:t>clientes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-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assim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que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usuário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utilizar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o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aplicativo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alguns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dados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serão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solicitados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dessa forma,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você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terá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acesso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ao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perfil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todos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interessados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 </a:t>
            </a:r>
          </a:p>
          <a:p>
            <a:pPr>
              <a:lnSpc>
                <a:spcPts val="2793"/>
              </a:lnSpc>
            </a:pPr>
            <a:endParaRPr lang="en-US" sz="2100" b="0" i="0" spc="210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2793"/>
              </a:lnSpc>
            </a:pP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Reconhecendo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esses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potenciais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você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terá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uma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lista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de </a:t>
            </a:r>
            <a:r>
              <a:rPr lang="en-US" sz="2100" b="1" i="0" spc="210" dirty="0">
                <a:solidFill>
                  <a:srgbClr val="231F1D"/>
                </a:solidFill>
                <a:latin typeface="Roboto"/>
              </a:rPr>
              <a:t>leads 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para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trabalhar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,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personalizando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as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vendas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e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fidelizando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os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 </a:t>
            </a:r>
            <a:r>
              <a:rPr lang="en-US" sz="2100" b="0" i="0" spc="210" dirty="0" err="1">
                <a:solidFill>
                  <a:srgbClr val="231F1D"/>
                </a:solidFill>
                <a:latin typeface="Roboto"/>
              </a:rPr>
              <a:t>clientes</a:t>
            </a:r>
            <a:r>
              <a:rPr lang="en-US" sz="2100" b="0" i="0" spc="210" dirty="0">
                <a:solidFill>
                  <a:srgbClr val="231F1D"/>
                </a:solidFill>
                <a:latin typeface="Roboto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789" t="237" b="237"/>
          <a:stretch>
            <a:fillRect/>
          </a:stretch>
        </p:blipFill>
        <p:spPr>
          <a:xfrm>
            <a:off x="13778034" y="2612575"/>
            <a:ext cx="2424770" cy="48649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22272" y="4381500"/>
            <a:ext cx="1184345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i="0" spc="250">
                <a:solidFill>
                  <a:srgbClr val="231F1D"/>
                </a:solidFill>
                <a:latin typeface="League Spartan"/>
              </a:rPr>
              <a:t>APRESENTAÇÃO RBMWEB</a:t>
            </a:r>
          </a:p>
        </p:txBody>
      </p:sp>
      <p:grpSp>
        <p:nvGrpSpPr>
          <p:cNvPr id="3" name="Group 3"/>
          <p:cNvGrpSpPr/>
          <p:nvPr/>
        </p:nvGrpSpPr>
        <p:grpSpPr>
          <a:xfrm rot="-8100000">
            <a:off x="-1369850" y="1328996"/>
            <a:ext cx="1977699" cy="1977699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8100000">
            <a:off x="17680150" y="6923155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16789" y="8860019"/>
            <a:ext cx="3053766" cy="9008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15436" y="5342606"/>
            <a:ext cx="3257128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1200" b="1" i="0" spc="60">
                <a:solidFill>
                  <a:srgbClr val="231F1D"/>
                </a:solidFill>
                <a:latin typeface="Roboto"/>
              </a:rPr>
              <a:t>VERSÃO 1.0 - RICARDO 24/05/2019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5439" y="4315185"/>
            <a:ext cx="1059712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i="0" spc="240">
                <a:solidFill>
                  <a:srgbClr val="FFFFFF"/>
                </a:solidFill>
                <a:latin typeface="League Spartan"/>
              </a:rPr>
              <a:t>VOCÊ PENSA NO SEU CLIENTE.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699041"/>
            <a:ext cx="1343054" cy="3296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982489" y="918265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7502645" y="6681652"/>
            <a:ext cx="1977699" cy="2199541"/>
            <a:chOff x="0" y="0"/>
            <a:chExt cx="1913890" cy="21285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2128574"/>
            </a:xfrm>
            <a:custGeom>
              <a:avLst/>
              <a:gdLst/>
              <a:ahLst/>
              <a:cxnLst/>
              <a:rect l="l" t="t" r="r" b="b"/>
              <a:pathLst>
                <a:path w="1913890" h="2128574">
                  <a:moveTo>
                    <a:pt x="0" y="0"/>
                  </a:moveTo>
                  <a:lnTo>
                    <a:pt x="0" y="2128574"/>
                  </a:lnTo>
                  <a:lnTo>
                    <a:pt x="1913890" y="2128574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2067614"/>
                  </a:moveTo>
                  <a:lnTo>
                    <a:pt x="59690" y="2067614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2067614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44552" y="5143500"/>
            <a:ext cx="15270065" cy="970915"/>
            <a:chOff x="0" y="0"/>
            <a:chExt cx="20360087" cy="1294553"/>
          </a:xfrm>
        </p:grpSpPr>
        <p:sp>
          <p:nvSpPr>
            <p:cNvPr id="9" name="TextBox 9"/>
            <p:cNvSpPr txBox="1"/>
            <p:nvPr/>
          </p:nvSpPr>
          <p:spPr>
            <a:xfrm>
              <a:off x="0" y="164677"/>
              <a:ext cx="20360087" cy="96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en-US" sz="4800" b="1" i="0" spc="240">
                  <a:solidFill>
                    <a:srgbClr val="FFFFFF"/>
                  </a:solidFill>
                  <a:latin typeface="League Spartan"/>
                </a:rPr>
                <a:t>NÓS PENSAMOS NO SEU                                 .             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518257" y="-123825"/>
              <a:ext cx="8361245" cy="1418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38B6FF"/>
                  </a:solidFill>
                  <a:latin typeface="League Spartan"/>
                </a:rPr>
                <a:t>CRESCIMENTO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2971" y="9068227"/>
            <a:ext cx="2975537" cy="8777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176" b="1017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69850" y="4154650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80150" y="4154650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60172" y="4722559"/>
            <a:ext cx="15097900" cy="90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6400" b="1" i="0" spc="384">
                <a:solidFill>
                  <a:srgbClr val="F7F9F8"/>
                </a:solidFill>
                <a:latin typeface="League Spartan"/>
              </a:rPr>
              <a:t>PRONTO PARA O SUCESSO?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52971" y="9068227"/>
            <a:ext cx="2975537" cy="8777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988850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299150" y="5588117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454779" y="1492896"/>
            <a:ext cx="537844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i="0" spc="250">
                <a:solidFill>
                  <a:srgbClr val="231F1D"/>
                </a:solidFill>
                <a:latin typeface="League Spartan"/>
              </a:rPr>
              <a:t>CONTATOS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699041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1894"/>
          <a:stretch>
            <a:fillRect/>
          </a:stretch>
        </p:blipFill>
        <p:spPr>
          <a:xfrm>
            <a:off x="14415805" y="9038568"/>
            <a:ext cx="2843495" cy="73905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036361" y="1873896"/>
            <a:ext cx="9241967" cy="765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3"/>
              </a:lnSpc>
            </a:pP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32 3441-2198 | 32 3441-4204</a:t>
            </a:r>
          </a:p>
          <a:p>
            <a:pPr>
              <a:lnSpc>
                <a:spcPts val="10193"/>
              </a:lnSpc>
            </a:pPr>
            <a:r>
              <a:rPr lang="en-US" sz="4301" spc="172" dirty="0">
                <a:solidFill>
                  <a:srgbClr val="231F1D"/>
                </a:solidFill>
                <a:latin typeface="Roboto"/>
              </a:rPr>
              <a:t>32 98848-0002</a:t>
            </a:r>
            <a:endParaRPr lang="en-US" sz="4301" b="0" i="0" spc="172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10193"/>
              </a:lnSpc>
            </a:pP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ricardo@rbmweb.com.br</a:t>
            </a:r>
          </a:p>
          <a:p>
            <a:pPr>
              <a:lnSpc>
                <a:spcPts val="10193"/>
              </a:lnSpc>
            </a:pP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/</a:t>
            </a:r>
            <a:r>
              <a:rPr lang="en-US" sz="4301" b="0" i="0" spc="172" dirty="0" err="1">
                <a:solidFill>
                  <a:srgbClr val="231F1D"/>
                </a:solidFill>
                <a:latin typeface="Roboto"/>
              </a:rPr>
              <a:t>rbmweb</a:t>
            </a:r>
            <a:endParaRPr lang="en-US" sz="4301" b="0" i="0" spc="172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10193"/>
              </a:lnSpc>
            </a:pP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/</a:t>
            </a:r>
            <a:r>
              <a:rPr lang="en-US" sz="4301" b="0" i="0" spc="172" dirty="0" err="1">
                <a:solidFill>
                  <a:srgbClr val="231F1D"/>
                </a:solidFill>
                <a:latin typeface="Roboto"/>
              </a:rPr>
              <a:t>RBMweb</a:t>
            </a:r>
            <a:endParaRPr lang="en-US" sz="4301" b="0" i="0" spc="172" dirty="0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10193"/>
              </a:lnSpc>
            </a:pP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/</a:t>
            </a:r>
            <a:r>
              <a:rPr lang="en-US" sz="4301" b="0" i="0" spc="172" dirty="0" err="1">
                <a:solidFill>
                  <a:srgbClr val="231F1D"/>
                </a:solidFill>
                <a:latin typeface="Roboto"/>
              </a:rPr>
              <a:t>rbm</a:t>
            </a: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-web-</a:t>
            </a:r>
            <a:r>
              <a:rPr lang="en-US" sz="4301" b="0" i="0" spc="172" dirty="0" err="1">
                <a:solidFill>
                  <a:srgbClr val="231F1D"/>
                </a:solidFill>
                <a:latin typeface="Roboto"/>
              </a:rPr>
              <a:t>sistemas</a:t>
            </a:r>
            <a:r>
              <a:rPr lang="en-US" sz="4301" b="0" i="0" spc="172" dirty="0">
                <a:solidFill>
                  <a:srgbClr val="231F1D"/>
                </a:solidFill>
                <a:latin typeface="Roboto"/>
              </a:rPr>
              <a:t>-</a:t>
            </a:r>
            <a:r>
              <a:rPr lang="en-US" sz="4301" b="0" i="0" spc="172" dirty="0" err="1">
                <a:solidFill>
                  <a:srgbClr val="231F1D"/>
                </a:solidFill>
                <a:latin typeface="Roboto"/>
              </a:rPr>
              <a:t>inteligentes</a:t>
            </a:r>
            <a:endParaRPr lang="en-US" sz="4301" b="0" i="0" spc="172" dirty="0">
              <a:solidFill>
                <a:srgbClr val="231F1D"/>
              </a:solidFill>
              <a:latin typeface="Roboto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5036" y="2439011"/>
            <a:ext cx="588841" cy="5888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05036" y="4971149"/>
            <a:ext cx="552992" cy="4147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30910" y="6235624"/>
            <a:ext cx="505578" cy="5055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30910" y="7623611"/>
            <a:ext cx="543425" cy="5434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055568" y="8744147"/>
            <a:ext cx="588841" cy="58884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59BBCC6-4B10-41C1-9075-8328F11FD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91" y="3680968"/>
            <a:ext cx="628929" cy="6289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261" t="3468" r="3261" b="346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69850" y="4154650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488CD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80150" y="4154650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488C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0715" y="1535197"/>
            <a:ext cx="11546570" cy="7216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170483" y="5830110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299150" y="2973579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660502" y="3417880"/>
            <a:ext cx="109669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4412" b="1" i="0" spc="220">
                <a:solidFill>
                  <a:srgbClr val="F7F9F8"/>
                </a:solidFill>
                <a:latin typeface="League Spartan"/>
              </a:rPr>
              <a:t>SÃO MAIS 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83851" y="6149333"/>
            <a:ext cx="10920298" cy="71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8"/>
              </a:lnSpc>
            </a:pPr>
            <a:r>
              <a:rPr lang="en-US" sz="4412" b="0" i="0" spc="441">
                <a:solidFill>
                  <a:srgbClr val="F7F9F8"/>
                </a:solidFill>
                <a:latin typeface="League Spartan"/>
              </a:rPr>
              <a:t>DE ATUAÇÃO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0179" y="4421033"/>
            <a:ext cx="11947643" cy="166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25"/>
              </a:lnSpc>
            </a:pPr>
            <a:r>
              <a:rPr lang="en-US" sz="11766" b="1" i="0" spc="705">
                <a:solidFill>
                  <a:srgbClr val="0488CD"/>
                </a:solidFill>
                <a:latin typeface="League Spartan"/>
              </a:rPr>
              <a:t>15 ANOS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69388" y="9088640"/>
            <a:ext cx="3001168" cy="885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299150" y="6060794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05787" y="2403470"/>
            <a:ext cx="13436467" cy="861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2"/>
              </a:lnSpc>
            </a:pPr>
            <a:r>
              <a:rPr lang="en-US" sz="4800" b="0" i="1" spc="144">
                <a:solidFill>
                  <a:srgbClr val="F7F9F8"/>
                </a:solidFill>
                <a:latin typeface="League Spartan"/>
              </a:rPr>
              <a:t>NESSE PERÍODO ATENDEMOS: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05787" y="3845608"/>
            <a:ext cx="8170956" cy="466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50"/>
              </a:lnSpc>
            </a:pPr>
            <a:r>
              <a:rPr lang="en-US" sz="4200" spc="252" dirty="0">
                <a:solidFill>
                  <a:srgbClr val="F7F9F8"/>
                </a:solidFill>
                <a:latin typeface="League Spartan"/>
              </a:rPr>
              <a:t>- </a:t>
            </a:r>
            <a:r>
              <a:rPr lang="en-US" sz="4200" b="0" i="0" spc="252" dirty="0" err="1">
                <a:solidFill>
                  <a:srgbClr val="F7F9F8"/>
                </a:solidFill>
                <a:latin typeface="League Spartan"/>
              </a:rPr>
              <a:t>Financeiras</a:t>
            </a:r>
            <a:r>
              <a:rPr lang="en-US" sz="4200" b="0" i="0" spc="252" dirty="0">
                <a:solidFill>
                  <a:srgbClr val="F7F9F8"/>
                </a:solidFill>
                <a:latin typeface="League Spartan"/>
              </a:rPr>
              <a:t> CFI</a:t>
            </a:r>
          </a:p>
          <a:p>
            <a:pPr>
              <a:lnSpc>
                <a:spcPts val="7350"/>
              </a:lnSpc>
            </a:pPr>
            <a:r>
              <a:rPr lang="en-US" sz="4200" b="0" i="0" spc="252" dirty="0">
                <a:solidFill>
                  <a:srgbClr val="F7F9F8"/>
                </a:solidFill>
                <a:latin typeface="League Spartan"/>
              </a:rPr>
              <a:t>- Factorings</a:t>
            </a:r>
          </a:p>
          <a:p>
            <a:pPr>
              <a:lnSpc>
                <a:spcPts val="7350"/>
              </a:lnSpc>
            </a:pPr>
            <a:r>
              <a:rPr lang="en-US" sz="4200" b="0" i="0" spc="252" dirty="0">
                <a:solidFill>
                  <a:srgbClr val="F7F9F8"/>
                </a:solidFill>
                <a:latin typeface="League Spartan"/>
              </a:rPr>
              <a:t>- </a:t>
            </a:r>
            <a:r>
              <a:rPr lang="en-US" sz="4200" b="0" i="0" spc="252" dirty="0" err="1">
                <a:solidFill>
                  <a:srgbClr val="F7F9F8"/>
                </a:solidFill>
                <a:latin typeface="League Spartan"/>
              </a:rPr>
              <a:t>Fintechs</a:t>
            </a:r>
            <a:endParaRPr lang="en-US" sz="4200" b="0" i="0" spc="252" dirty="0">
              <a:solidFill>
                <a:srgbClr val="F7F9F8"/>
              </a:solidFill>
              <a:latin typeface="League Spartan"/>
            </a:endParaRPr>
          </a:p>
          <a:p>
            <a:pPr>
              <a:lnSpc>
                <a:spcPts val="7350"/>
              </a:lnSpc>
            </a:pPr>
            <a:r>
              <a:rPr lang="en-US" sz="4200" b="0" i="0" spc="252" dirty="0">
                <a:solidFill>
                  <a:srgbClr val="F7F9F8"/>
                </a:solidFill>
                <a:latin typeface="League Spartan"/>
              </a:rPr>
              <a:t>- SCMs</a:t>
            </a:r>
          </a:p>
          <a:p>
            <a:pPr>
              <a:lnSpc>
                <a:spcPts val="7350"/>
              </a:lnSpc>
            </a:pPr>
            <a:r>
              <a:rPr lang="en-US" sz="4200" b="0" i="0" spc="252" dirty="0">
                <a:solidFill>
                  <a:srgbClr val="F7F9F8"/>
                </a:solidFill>
                <a:latin typeface="League Spartan"/>
              </a:rPr>
              <a:t>- OSCIPs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69388" y="9088640"/>
            <a:ext cx="3001168" cy="8853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28728" t="15734" r="27474" b="14786"/>
          <a:stretch>
            <a:fillRect/>
          </a:stretch>
        </p:blipFill>
        <p:spPr>
          <a:xfrm>
            <a:off x="1837495" y="1874088"/>
            <a:ext cx="835506" cy="1325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299150" y="6060794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74325" y="3881484"/>
            <a:ext cx="155448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44" dirty="0">
                <a:solidFill>
                  <a:schemeClr val="bg1"/>
                </a:solidFill>
                <a:latin typeface="League Spartan"/>
              </a:rPr>
              <a:t>85% </a:t>
            </a:r>
            <a:r>
              <a:rPr lang="en-US" sz="8000" b="1" spc="144" dirty="0">
                <a:solidFill>
                  <a:srgbClr val="F7F9F8"/>
                </a:solidFill>
                <a:latin typeface="League Spartan"/>
              </a:rPr>
              <a:t>DO MERCADO DE</a:t>
            </a:r>
          </a:p>
          <a:p>
            <a:pPr algn="ctr">
              <a:lnSpc>
                <a:spcPct val="150000"/>
              </a:lnSpc>
            </a:pPr>
            <a:r>
              <a:rPr lang="en-US" sz="8000" b="1" spc="144" dirty="0">
                <a:solidFill>
                  <a:srgbClr val="F7F9F8"/>
                </a:solidFill>
                <a:latin typeface="League Spartan"/>
              </a:rPr>
              <a:t>SCMs SÃO CLIENTES RBM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69388" y="9088640"/>
            <a:ext cx="3001168" cy="885344"/>
          </a:xfrm>
          <a:prstGeom prst="rect">
            <a:avLst/>
          </a:prstGeom>
        </p:spPr>
      </p:pic>
      <p:pic>
        <p:nvPicPr>
          <p:cNvPr id="14" name="Gráfico 13" descr="Debate de grupo">
            <a:extLst>
              <a:ext uri="{FF2B5EF4-FFF2-40B4-BE49-F238E27FC236}">
                <a16:creationId xmlns:a16="http://schemas.microsoft.com/office/drawing/2014/main" id="{E8080B3F-D1CC-4B38-AF4F-16DF26A4C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1150" y="2095500"/>
            <a:ext cx="1865700" cy="18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1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358594" y="513571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68895" y="7648595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19297" y="1337591"/>
            <a:ext cx="6474834" cy="69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66"/>
              </a:lnSpc>
            </a:pPr>
            <a:r>
              <a:rPr lang="en-US" sz="4638" b="1" i="0" spc="231">
                <a:solidFill>
                  <a:srgbClr val="231F1D"/>
                </a:solidFill>
                <a:latin typeface="League Spartan"/>
              </a:rPr>
              <a:t>A RBM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19297" y="2451587"/>
            <a:ext cx="6922571" cy="40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7"/>
              </a:lnSpc>
            </a:pPr>
            <a:r>
              <a:rPr lang="en-US" sz="2705" b="1" i="0" spc="135">
                <a:solidFill>
                  <a:srgbClr val="0488CD"/>
                </a:solidFill>
                <a:latin typeface="League Spartan"/>
              </a:rPr>
              <a:t>INOVAÇÃO É O QUE NOS MOVE.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19297" y="2902379"/>
            <a:ext cx="6432709" cy="63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1"/>
              </a:lnSpc>
            </a:pPr>
            <a:r>
              <a:rPr lang="en-US" sz="2800" b="0" i="0" spc="112">
                <a:solidFill>
                  <a:srgbClr val="231F1D"/>
                </a:solidFill>
                <a:latin typeface="Roboto"/>
              </a:rPr>
              <a:t>É por essa razão que estamos sempre atentos às tendências de mercado e não poupamos esforços em investir em tecnologia de ponta. </a:t>
            </a:r>
          </a:p>
          <a:p>
            <a:pPr>
              <a:lnSpc>
                <a:spcPts val="4591"/>
              </a:lnSpc>
            </a:pPr>
            <a:endParaRPr lang="en-US" sz="2800" b="0" i="0" spc="112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4591"/>
              </a:lnSpc>
            </a:pPr>
            <a:r>
              <a:rPr lang="en-US" sz="2800" b="0" i="0" spc="112">
                <a:solidFill>
                  <a:srgbClr val="231F1D"/>
                </a:solidFill>
                <a:latin typeface="Roboto"/>
              </a:rPr>
              <a:t>Assim que o Governo Federal sancionou a </a:t>
            </a:r>
            <a:r>
              <a:rPr lang="en-US" sz="2800" b="1" i="0" spc="112">
                <a:solidFill>
                  <a:srgbClr val="0488CD"/>
                </a:solidFill>
                <a:latin typeface="Roboto"/>
              </a:rPr>
              <a:t>ESC</a:t>
            </a:r>
            <a:r>
              <a:rPr lang="en-US" sz="2800" b="0" i="0" spc="112">
                <a:solidFill>
                  <a:srgbClr val="231F1D"/>
                </a:solidFill>
                <a:latin typeface="Roboto"/>
              </a:rPr>
              <a:t>, nossa equipe desenvolveu um conjunto de softwares pensados para </a:t>
            </a:r>
            <a:r>
              <a:rPr lang="en-US" sz="2800" b="0" i="1" spc="112">
                <a:solidFill>
                  <a:srgbClr val="231F1D"/>
                </a:solidFill>
                <a:latin typeface="Roboto"/>
              </a:rPr>
              <a:t>factorings</a:t>
            </a:r>
            <a:r>
              <a:rPr lang="en-US" sz="2800" b="0" i="0" spc="112">
                <a:solidFill>
                  <a:srgbClr val="231F1D"/>
                </a:solidFill>
                <a:latin typeface="Roboto"/>
              </a:rPr>
              <a:t>. </a:t>
            </a:r>
          </a:p>
          <a:p>
            <a:pPr>
              <a:lnSpc>
                <a:spcPts val="4591"/>
              </a:lnSpc>
            </a:pPr>
            <a:endParaRPr lang="en-US" sz="2800" b="0" i="0" spc="112">
              <a:solidFill>
                <a:srgbClr val="231F1D"/>
              </a:solidFill>
              <a:latin typeface="Roboto"/>
            </a:endParaRPr>
          </a:p>
          <a:p>
            <a:pPr>
              <a:lnSpc>
                <a:spcPts val="4591"/>
              </a:lnSpc>
            </a:pPr>
            <a:r>
              <a:rPr lang="en-US" sz="2800" b="0" i="0" spc="112">
                <a:solidFill>
                  <a:srgbClr val="231F1D"/>
                </a:solidFill>
                <a:latin typeface="Roboto"/>
              </a:rPr>
              <a:t>Acredite: os benefícios serão muitos.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0490" t="14165" r="13818" b="18749"/>
          <a:stretch>
            <a:fillRect/>
          </a:stretch>
        </p:blipFill>
        <p:spPr>
          <a:xfrm>
            <a:off x="10473359" y="2856605"/>
            <a:ext cx="6577311" cy="446669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743615" y="2856605"/>
            <a:ext cx="8259845" cy="4633840"/>
            <a:chOff x="0" y="0"/>
            <a:chExt cx="5842000" cy="32774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42000" cy="3277409"/>
            </a:xfrm>
            <a:custGeom>
              <a:avLst/>
              <a:gdLst/>
              <a:ahLst/>
              <a:cxnLst/>
              <a:rect l="l" t="t" r="r" b="b"/>
              <a:pathLst>
                <a:path w="5842000" h="3277409">
                  <a:moveTo>
                    <a:pt x="5617210" y="342900"/>
                  </a:moveTo>
                  <a:lnTo>
                    <a:pt x="5617210" y="251460"/>
                  </a:lnTo>
                  <a:lnTo>
                    <a:pt x="5842000" y="251460"/>
                  </a:lnTo>
                  <a:lnTo>
                    <a:pt x="5842000" y="226060"/>
                  </a:lnTo>
                  <a:lnTo>
                    <a:pt x="5617210" y="226060"/>
                  </a:lnTo>
                  <a:lnTo>
                    <a:pt x="5617210" y="0"/>
                  </a:lnTo>
                  <a:lnTo>
                    <a:pt x="5591810" y="0"/>
                  </a:lnTo>
                  <a:lnTo>
                    <a:pt x="5591810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3025949"/>
                  </a:lnTo>
                  <a:lnTo>
                    <a:pt x="0" y="3025949"/>
                  </a:lnTo>
                  <a:lnTo>
                    <a:pt x="0" y="3051349"/>
                  </a:lnTo>
                  <a:lnTo>
                    <a:pt x="226060" y="3051349"/>
                  </a:lnTo>
                  <a:lnTo>
                    <a:pt x="226060" y="3277409"/>
                  </a:lnTo>
                  <a:lnTo>
                    <a:pt x="251460" y="3277409"/>
                  </a:lnTo>
                  <a:lnTo>
                    <a:pt x="251460" y="3051349"/>
                  </a:lnTo>
                  <a:lnTo>
                    <a:pt x="5591810" y="3051349"/>
                  </a:lnTo>
                  <a:lnTo>
                    <a:pt x="5591810" y="3277409"/>
                  </a:lnTo>
                  <a:lnTo>
                    <a:pt x="5617210" y="3277409"/>
                  </a:lnTo>
                  <a:lnTo>
                    <a:pt x="5617210" y="3051349"/>
                  </a:lnTo>
                  <a:lnTo>
                    <a:pt x="5842000" y="3051349"/>
                  </a:lnTo>
                  <a:lnTo>
                    <a:pt x="5842000" y="3025949"/>
                  </a:lnTo>
                  <a:lnTo>
                    <a:pt x="5617210" y="3025949"/>
                  </a:lnTo>
                  <a:lnTo>
                    <a:pt x="5617210" y="342900"/>
                  </a:lnTo>
                  <a:close/>
                  <a:moveTo>
                    <a:pt x="5591810" y="342900"/>
                  </a:moveTo>
                  <a:lnTo>
                    <a:pt x="5591810" y="3025949"/>
                  </a:lnTo>
                  <a:lnTo>
                    <a:pt x="251460" y="3025949"/>
                  </a:lnTo>
                  <a:lnTo>
                    <a:pt x="251460" y="251460"/>
                  </a:lnTo>
                  <a:lnTo>
                    <a:pt x="5591810" y="251460"/>
                  </a:lnTo>
                  <a:lnTo>
                    <a:pt x="5591810" y="34290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16789" y="8860019"/>
            <a:ext cx="3053766" cy="9008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95300" y="-1200150"/>
            <a:ext cx="8153400" cy="12001500"/>
          </a:xfrm>
          <a:prstGeom prst="rect">
            <a:avLst/>
          </a:prstGeom>
          <a:solidFill>
            <a:srgbClr val="231F1D"/>
          </a:solidFill>
        </p:spPr>
      </p:sp>
      <p:grpSp>
        <p:nvGrpSpPr>
          <p:cNvPr id="3" name="Group 3"/>
          <p:cNvGrpSpPr/>
          <p:nvPr/>
        </p:nvGrpSpPr>
        <p:grpSpPr>
          <a:xfrm rot="-8100000">
            <a:off x="-1173722" y="7447771"/>
            <a:ext cx="1977699" cy="1977699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8100000">
            <a:off x="17478395" y="291406"/>
            <a:ext cx="1977699" cy="1977699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14042" y="5221888"/>
            <a:ext cx="6346711" cy="11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2"/>
              </a:lnSpc>
            </a:pPr>
            <a:r>
              <a:rPr lang="en-US" sz="2400" i="0">
                <a:solidFill>
                  <a:srgbClr val="FFFFFF"/>
                </a:solidFill>
                <a:latin typeface="Roboto"/>
              </a:rPr>
              <a:t>Nossos sistemas de segurança seguem as orientações do Branco Central do Brasil quanto aos crimes cibernéticos.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89385" y="4381500"/>
            <a:ext cx="456962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b="1" i="0" spc="250">
                <a:solidFill>
                  <a:srgbClr val="F7F9F8"/>
                </a:solidFill>
                <a:latin typeface="League Spartan"/>
              </a:rPr>
              <a:t>SEGURANÇA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7045" y="1280256"/>
            <a:ext cx="1343054" cy="32965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235163" y="1558912"/>
            <a:ext cx="91821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86"/>
              </a:lnSpc>
            </a:pPr>
            <a:r>
              <a:rPr lang="en-US" sz="3600" b="1" i="0" spc="420" dirty="0" err="1">
                <a:solidFill>
                  <a:srgbClr val="000000"/>
                </a:solidFill>
                <a:latin typeface="League Spartan"/>
              </a:rPr>
              <a:t>Resolução</a:t>
            </a:r>
            <a:r>
              <a:rPr lang="en-US" sz="3600" b="1" i="0" spc="420" dirty="0">
                <a:solidFill>
                  <a:srgbClr val="000000"/>
                </a:solidFill>
                <a:latin typeface="League Spartan"/>
              </a:rPr>
              <a:t> 4658 de 26/04/2018</a:t>
            </a:r>
          </a:p>
          <a:p>
            <a:pPr algn="ctr">
              <a:lnSpc>
                <a:spcPts val="5586"/>
              </a:lnSpc>
            </a:pPr>
            <a:r>
              <a:rPr lang="en-US" sz="3600" b="1" spc="420" dirty="0">
                <a:solidFill>
                  <a:srgbClr val="000000"/>
                </a:solidFill>
                <a:latin typeface="League Spartan"/>
              </a:rPr>
              <a:t>(</a:t>
            </a:r>
            <a:r>
              <a:rPr lang="en-US" sz="4400" b="1" spc="420" dirty="0">
                <a:solidFill>
                  <a:srgbClr val="000000"/>
                </a:solidFill>
                <a:latin typeface="League Spartan"/>
              </a:rPr>
              <a:t>Crimes </a:t>
            </a:r>
            <a:r>
              <a:rPr lang="en-US" sz="4400" b="1" spc="420" dirty="0" err="1">
                <a:solidFill>
                  <a:srgbClr val="000000"/>
                </a:solidFill>
                <a:latin typeface="League Spartan"/>
              </a:rPr>
              <a:t>cibernéticos</a:t>
            </a:r>
            <a:r>
              <a:rPr lang="en-US" sz="3600" b="1" spc="420" dirty="0">
                <a:solidFill>
                  <a:srgbClr val="000000"/>
                </a:solidFill>
                <a:latin typeface="League Spartan"/>
              </a:rPr>
              <a:t>)</a:t>
            </a:r>
            <a:endParaRPr lang="en-US" sz="3600" b="1" i="0" spc="420" dirty="0">
              <a:solidFill>
                <a:srgbClr val="000000"/>
              </a:solidFill>
              <a:latin typeface="League Spart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3127" y="3108461"/>
            <a:ext cx="8866173" cy="509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Dispõe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sobre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a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política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de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segurança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cibernética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sobre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os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requisitos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para a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contratação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de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serviços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de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processamento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armazenamento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de dados e de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computação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em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nuvem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a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serem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observados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pelas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instituições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financeiras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e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demais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instituições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autorizadas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a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funcionar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pelo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 Banco Central do </a:t>
            </a:r>
            <a:r>
              <a:rPr lang="en-US" sz="3600" i="1" dirty="0" err="1">
                <a:solidFill>
                  <a:srgbClr val="000000"/>
                </a:solidFill>
                <a:latin typeface="Roboto"/>
              </a:rPr>
              <a:t>Brasil</a:t>
            </a:r>
            <a:r>
              <a:rPr lang="en-US" sz="3600" i="1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3572" y="4045143"/>
            <a:ext cx="677611" cy="90348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18BFF30-2BBD-489D-B1D2-1EA32A32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16789" y="8860019"/>
            <a:ext cx="3053766" cy="900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11" r="1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124919" y="2123158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17668895" y="5553095"/>
            <a:ext cx="1977699" cy="197769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9500" y="3907536"/>
            <a:ext cx="16008999" cy="238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6"/>
              </a:lnSpc>
            </a:pPr>
            <a:r>
              <a:rPr lang="en-US" sz="7200" b="1" i="0" spc="431">
                <a:solidFill>
                  <a:srgbClr val="FFFFFF"/>
                </a:solidFill>
                <a:latin typeface="League Spartan"/>
              </a:rPr>
              <a:t>DESENVOLVEMOS </a:t>
            </a:r>
          </a:p>
          <a:p>
            <a:pPr algn="ctr">
              <a:lnSpc>
                <a:spcPts val="9576"/>
              </a:lnSpc>
            </a:pPr>
            <a:r>
              <a:rPr lang="en-US" sz="7200" b="1" i="0" spc="431">
                <a:solidFill>
                  <a:srgbClr val="FFFFFF"/>
                </a:solidFill>
                <a:latin typeface="League Spartan"/>
              </a:rPr>
              <a:t>SOLUÇÕES INTELIGENTES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69388" y="9088640"/>
            <a:ext cx="3001168" cy="885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988850" y="884103"/>
            <a:ext cx="1977699" cy="1977699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424092" y="3761740"/>
            <a:ext cx="10804222" cy="2658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0"/>
              </a:lnSpc>
            </a:pPr>
            <a:r>
              <a:rPr lang="en-US" sz="8000" b="1" i="0" spc="480">
                <a:solidFill>
                  <a:srgbClr val="FFFFFF"/>
                </a:solidFill>
                <a:latin typeface="League Spartan"/>
              </a:rPr>
              <a:t>COM FOCO NO SEU SUCESSO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16246" y="1172762"/>
            <a:ext cx="1343054" cy="3296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69388" y="9088640"/>
            <a:ext cx="3001168" cy="8853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20703" y="3866515"/>
            <a:ext cx="2178995" cy="21681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8100000">
            <a:off x="17393348" y="5889875"/>
            <a:ext cx="1977699" cy="197769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815</Words>
  <Application>Microsoft Office PowerPoint</Application>
  <PresentationFormat>Personalizar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Calibri</vt:lpstr>
      <vt:lpstr>Roboto</vt:lpstr>
      <vt:lpstr>League Spartan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Factorings - Ricardo</dc:title>
  <dc:creator>RBM_JF_2</dc:creator>
  <cp:lastModifiedBy>RBM_JF_2</cp:lastModifiedBy>
  <cp:revision>10</cp:revision>
  <dcterms:created xsi:type="dcterms:W3CDTF">2006-08-16T00:00:00Z</dcterms:created>
  <dcterms:modified xsi:type="dcterms:W3CDTF">2019-05-23T21:23:38Z</dcterms:modified>
  <dc:identifier>DADaI4O_r6E</dc:identifier>
</cp:coreProperties>
</file>